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826" autoAdjust="0"/>
  </p:normalViewPr>
  <p:slideViewPr>
    <p:cSldViewPr>
      <p:cViewPr varScale="1">
        <p:scale>
          <a:sx n="81" d="100"/>
          <a:sy n="81" d="100"/>
        </p:scale>
        <p:origin x="149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LK\Desktop\Плашка_БПОО_с_ВПТ_Монтажная_область_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8240"/>
            <a:ext cx="9143999" cy="646976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357290" y="1214422"/>
            <a:ext cx="6357950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Тема выступления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b="1" dirty="0">
              <a:solidFill>
                <a:srgbClr val="0F1115"/>
              </a:solidFill>
              <a:ea typeface="Times New Roman" pitchFamily="18" charset="0"/>
              <a:cs typeface="Segoe U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«От пандуса до рабочего места: практическое руководство по созданию доступной среды для студентов с НОДА в учреждениях СПО»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b="1" i="1" dirty="0">
                <a:solidFill>
                  <a:srgbClr val="0F1115"/>
                </a:solidFill>
                <a:ea typeface="Times New Roman" pitchFamily="18" charset="0"/>
                <a:cs typeface="Segoe UI" pitchFamily="34" charset="0"/>
              </a:rPr>
              <a:t>(</a:t>
            </a:r>
            <a:r>
              <a:rPr kumimoji="0" lang="ru-RU" b="1" i="1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Обеспечение равных возможностей для профессионального образования)</a:t>
            </a:r>
            <a:endParaRPr kumimoji="0" lang="ru-RU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ru-RU" sz="1200" b="1" i="0" u="none" strike="noStrike" cap="none" normalizeH="0" baseline="0" dirty="0">
              <a:ln>
                <a:noFill/>
              </a:ln>
              <a:solidFill>
                <a:srgbClr val="0F1115"/>
              </a:solidFill>
              <a:effectLst/>
              <a:latin typeface="Segoe UI" pitchFamily="34" charset="0"/>
              <a:ea typeface="Times New Roman" pitchFamily="18" charset="0"/>
              <a:cs typeface="Segoe U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lang="ru-RU" sz="1200" b="1" dirty="0">
              <a:solidFill>
                <a:srgbClr val="0F1115"/>
              </a:solidFill>
              <a:latin typeface="Segoe UI" pitchFamily="34" charset="0"/>
              <a:ea typeface="Times New Roman" pitchFamily="18" charset="0"/>
              <a:cs typeface="Segoe U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8662" y="142852"/>
            <a:ext cx="7715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err="1"/>
              <a:t>Вебинар</a:t>
            </a:r>
            <a:r>
              <a:rPr lang="ru-RU" sz="1200" dirty="0"/>
              <a:t>  «Обеспечение условий доступности объектов образования для студентов с нарушением опорно-двигательного аппарата (НОДА): применение ТСР и оказание ситуационной помощи»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0" y="3429000"/>
            <a:ext cx="39290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Подготовила:</a:t>
            </a:r>
          </a:p>
          <a:p>
            <a:r>
              <a:rPr lang="ru-RU" sz="1600" dirty="0"/>
              <a:t>Руководитель БПОО ГБПОУ «Волжский политехнический техникум» (Волгоградская область)</a:t>
            </a:r>
          </a:p>
          <a:p>
            <a:r>
              <a:rPr lang="ru-RU" sz="1600" dirty="0"/>
              <a:t>Завьялова Римма Геннадьевна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14744" y="5857892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Красноярск 08.12.2025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LK\Desktop\Плашка_БПОО_с_ВПТ_Монтажная_область_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8240"/>
            <a:ext cx="9143999" cy="6469760"/>
          </a:xfrm>
          <a:prstGeom prst="rect">
            <a:avLst/>
          </a:prstGeom>
          <a:noFill/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571472" y="1071546"/>
            <a:ext cx="792961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Почему это важно?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Цифры и факты: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Около 5% молодежи в России имеют инвалидность,  около 10% — с нарушениями опорно-двигательного аппарата (НОДА).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dirty="0">
                <a:solidFill>
                  <a:srgbClr val="0F1115"/>
                </a:solidFill>
                <a:cs typeface="Segoe UI" pitchFamily="34" charset="0"/>
              </a:rPr>
              <a:t>В ГБПОУ «ВПТ»  112 обучающихся с инвалидностью и ОВЗ, доля НОДА – 4,5%.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Запрос государства и общества: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Реализация инклюзивного образования, право каждого на образование (ФЗ «Об образовании в РФ», Конвенция о правах инвалидов).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Цель СПО: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Подготовка конкурентоспособного специалиста. Для студента с НОДА — это путь к независимости и самореализации.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Ключевой тезис: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Доступная среда — это не только пандус. Это 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комплекс условий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, позволяющих студенту полноценно учиться, общаться и готовиться к профессии.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LK\Desktop\Плашка_БПОО_с_ВПТ_Монтажная_область_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8240"/>
            <a:ext cx="9143999" cy="6469760"/>
          </a:xfrm>
          <a:prstGeom prst="rect">
            <a:avLst/>
          </a:prstGeom>
          <a:noFill/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357158" y="1000108"/>
            <a:ext cx="850112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Кто наши студенты? (Виды и особенности НОДА)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НОДА — это разнородная группа: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>
                <a:tab pos="457200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С нарушениями функций рук (сниженная мелкая моторика, сила, амплитуда движений).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>
                <a:tab pos="457200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С последствиями ДЦП (могут сочетаться двигательные, речевые нарушения).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>
                <a:tab pos="457200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С низким ростом, использующие дополнительные опоры (костыли, трости).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rgbClr val="0F1115"/>
              </a:solidFill>
              <a:effectLst/>
              <a:cs typeface="Segoe UI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cs typeface="Segoe UI" pitchFamily="34" charset="0"/>
              </a:rPr>
              <a:t>В</a:t>
            </a:r>
            <a:r>
              <a:rPr kumimoji="0" lang="ru-RU" b="0" i="0" u="none" strike="noStrike" cap="none" normalizeH="0" dirty="0">
                <a:ln>
                  <a:noFill/>
                </a:ln>
                <a:solidFill>
                  <a:srgbClr val="0F1115"/>
                </a:solidFill>
                <a:effectLst/>
                <a:cs typeface="Segoe UI" pitchFamily="34" charset="0"/>
              </a:rPr>
              <a:t> настоящее время в нашем ОУ не обучаются  студенты п</a:t>
            </a:r>
            <a:r>
              <a:rPr lang="ru-RU" dirty="0">
                <a:solidFill>
                  <a:srgbClr val="0F1115"/>
                </a:solidFill>
                <a:ea typeface="Times New Roman" pitchFamily="18" charset="0"/>
                <a:cs typeface="Segoe UI" pitchFamily="34" charset="0"/>
              </a:rPr>
              <a:t>ередвигающиеся на креслах-колясках .  Почему? Отвечу….. </a:t>
            </a:r>
            <a:endParaRPr lang="ru-RU" dirty="0"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Важно: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Условия должны быть адаптированы под 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конкретные</a:t>
            </a:r>
            <a:r>
              <a:rPr kumimoji="0" lang="ru-RU" b="1" i="0" u="none" strike="noStrike" cap="none" normalizeH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отребности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студента, а не под диагноз.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LK\Desktop\Плашка_БПОО_с_ВПТ_Монтажная_область_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8240"/>
            <a:ext cx="9143999" cy="6469760"/>
          </a:xfrm>
          <a:prstGeom prst="rect">
            <a:avLst/>
          </a:prstGeom>
          <a:noFill/>
        </p:spPr>
      </p:pic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714348" y="1004485"/>
            <a:ext cx="785818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Нормативная база: Что требует закон?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Федеральные законы: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>
                <a:tab pos="457200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№ 273-ФЗ «Об образовании в РФ» (ст. 79 — условия для инвалидов и лиц с ОВЗ).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>
                <a:tab pos="457200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№ 181-ФЗ «О социальной защите инвалидов в РФ» (доступность объектов и услуг).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ГОСТы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 и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СНиСП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 (ключевые):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>
                <a:tab pos="457200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ГОСТ Р 51261-2017 «Устройства опорные стационарные  реабилитационные»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>
                <a:tab pos="457200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СП 59.13330.2020 «Доступность зданий для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маломобильных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 групп населения».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Локальные акты учреждения: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Паспорт доступности, дорожная карта, </a:t>
            </a:r>
            <a:r>
              <a:rPr lang="ru-RU" dirty="0">
                <a:solidFill>
                  <a:srgbClr val="0F1115"/>
                </a:solidFill>
                <a:ea typeface="Times New Roman" pitchFamily="18" charset="0"/>
                <a:cs typeface="Segoe UI" pitchFamily="34" charset="0"/>
              </a:rPr>
              <a:t>ППК, должностные обязанности сотрудников и др.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LK\Desktop\Плашка_БПОО_с_ВПТ_Монтажная_область_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8240"/>
            <a:ext cx="9143999" cy="6469760"/>
          </a:xfrm>
          <a:prstGeom prst="rect">
            <a:avLst/>
          </a:prstGeom>
          <a:noFill/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357158" y="1000108"/>
            <a:ext cx="8001056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Физическая доступность: «Дорога в аудиторию»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Входная группа: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 </a:t>
            </a:r>
            <a:r>
              <a:rPr lang="ru-RU" dirty="0">
                <a:solidFill>
                  <a:srgbClr val="0F1115"/>
                </a:solidFill>
                <a:ea typeface="Times New Roman" pitchFamily="18" charset="0"/>
                <a:cs typeface="Segoe UI" pitchFamily="34" charset="0"/>
              </a:rPr>
              <a:t>пандусы стационарные и мобильные (телескопический), пандус для преодоления дверных порогов, пандус для преодоления перепадов высот, подъемники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, расширенные дверные проемы (не менее 90 см), отсутствие порогов, противоскользящее покрытие,</a:t>
            </a:r>
            <a:r>
              <a:rPr kumimoji="0" lang="ru-RU" b="0" i="0" u="none" strike="noStrike" cap="none" normalizeH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Пути движения внутри: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широкие коридоры (180 см для разворота коляски), направляющие поручни, тактильная плитка, отсутствие препятствий.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Лестницы: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маркированные ступени, двусторонние поручни на двух уровнях (70 и 90 см),</a:t>
            </a:r>
            <a:r>
              <a:rPr kumimoji="0" lang="ru-RU" b="0" i="0" u="none" strike="noStrike" cap="none" normalizeH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 лестничные подъемники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Зоны целевого посещения: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столовая, библиотека, туалет, медпункт, актовый зал.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LK\Desktop\Плашка_БПОО_с_ВПТ_Монтажная_область_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8240"/>
            <a:ext cx="9143999" cy="6469760"/>
          </a:xfrm>
          <a:prstGeom prst="rect">
            <a:avLst/>
          </a:prstGeom>
          <a:noFill/>
        </p:spPr>
      </p:pic>
      <p:pic>
        <p:nvPicPr>
          <p:cNvPr id="9218" name="Picture 2" descr="C:\Users\HLK\Downloads\04-12-2025_03-19-00\IMG_20251202_0813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8456" y="1000108"/>
            <a:ext cx="2938322" cy="1357322"/>
          </a:xfrm>
          <a:prstGeom prst="rect">
            <a:avLst/>
          </a:prstGeom>
          <a:noFill/>
        </p:spPr>
      </p:pic>
      <p:pic>
        <p:nvPicPr>
          <p:cNvPr id="9219" name="Picture 3" descr="C:\Users\HLK\Downloads\04-12-2025_03-19-00\IMG_20251202_0812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7049588" y="1594354"/>
            <a:ext cx="2474376" cy="1143008"/>
          </a:xfrm>
          <a:prstGeom prst="rect">
            <a:avLst/>
          </a:prstGeom>
          <a:noFill/>
        </p:spPr>
      </p:pic>
      <p:pic>
        <p:nvPicPr>
          <p:cNvPr id="1027" name="Picture 3" descr="C:\Users\HLK\Downloads\Сообщение_(без_названия)\Инклюзия[1]\Кнопка вызов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4678" y="1000108"/>
            <a:ext cx="1143008" cy="1932304"/>
          </a:xfrm>
          <a:prstGeom prst="rect">
            <a:avLst/>
          </a:prstGeom>
          <a:noFill/>
        </p:spPr>
      </p:pic>
      <p:sp>
        <p:nvSpPr>
          <p:cNvPr id="1029" name="AutoShape 5" descr="data:image/jpeg;base64,/9j/4AAQSkZJRgABAQAAAQABAAD/4gHYSUNDX1BST0ZJTEUAAQEAAAHIAAAAAAQwAABtbnRyUkdCIFhZWiAH4AABAAEAAAAAAABhY3NwAAAAAAAAAAAAAAAAAAAAAAAAAAAAAAAAAAAAAQAA9tYAAQAAAADTLQAAAAAAAAAAAAAAAAAAAAAAAAAAAAAAAAAAAAAAAAAAAAAAAAAAAAAAAAAAAAAAAAAAAAlkZXNjAAAA8AAAACRyWFlaAAABFAAAABRnWFlaAAABKAAAABRiWFlaAAABPAAAABR3dHB0AAABUAAAABRyVFJDAAABZAAAAChnVFJDAAABZAAAAChiVFJDAAABZAAAAChjcHJ0AAABjAAAADxtbHVjAAAAAAAAAAEAAAAMZW5VUwAAAAgAAAAcAHMAUgBHAEJYWVogAAAAAAAAb6IAADj1AAADkFhZWiAAAAAAAABimQAAt4UAABjaWFlaIAAAAAAAACSgAAAPhAAAts9YWVogAAAAAAAA9tYAAQAAAADTLXBhcmEAAAAAAAQAAAACZmYAAPKnAAANWQAAE9AAAApbAAAAAAAAAABtbHVjAAAAAAAAAAEAAAAMZW5VUwAAACAAAAAcAEcAbwBvAGcAbABlACAASQBuAGMALgAgADIAMAAxADb/2wBDABALDA4MChAODQ4SERATGCgaGBYWGDEjJR0oOjM9PDkzODdASFxOQERXRTc4UG1RV19iZ2hnPk1xeXBkeFxlZ2P/2wBDARESEhgVGC8aGi9jQjhCY2NjY2NjY2NjY2NjY2NjY2NjY2NjY2NjY2NjY2NjY2NjY2NjY2NjY2NjY2NjY2NjY2P/wAARCAUABE0DASIAAhEBAxEB/8QAGwAAAwEBAQEBAAAAAAAAAAAAAAECAwQFBgf/xABNEAABAwIEAwcCAwYEBAQFAQkBAAIRAyEEEjFBUWFxBRMigZGhsTLBFNHwBiMzQlLhFWJy8SQ0Q5IlNURTVGNzgqIWNoMmVZOyRUbD/8QAGAEBAQEBAQAAAAAAAAAAAAAAAAECAwT/xAAeEQEBAQADAQEBAQEAAAAAAAAAARECEjFBIQNRE//aAAwDAQACEQMRAD8A+lRdCJUAhCPuiC6EIRQiYS5poCEeSPRCAQhCAS8k9UpQBQhEID9QhEIQCEk0BCLIQgEIhK6BoQkgEJpSgaSEIBCOiIRAjYI1QiiUboQiDyR8IRuikhNJAdETH9kIQCSE0CQmkiDzTSQihF0fZGiAQlshAIvfghCAQhCAQiOaJQLRGiDohAISQoAoRKFULdEJykoouj9aoRKAnkjgkjRECEI1RQkmiyBHRCOKIQCXsmkUAj9WRKLoDmhG6ECkIQhAXQhFtEBcbJSU/wBXR5oFJjmg6IQYQJH6COaJQCDshK0cUAhE8tEuaAOoSTlIoAlK6ZU6IBKf0U0oPmgRMDooJuLbKzMFRNwN4QST+ioMT5qiZUHXXU6eaD07+UIslfSU1AalPT1S06IsgaJCEIKaYCoKWqxZBQ01S4IBEIN/RQLWUosmSVTBI6lB5mABNbFE/wDvOieUfku6B5hcnZ4kViDrWf8AK7UE67arJ91qbeagiUGWQKmsC0DRdPLAlUZOasssmItxW7jA1WQiZnyUGjRA6JxPU7pAmIiypoQT3ObULnqMAMNHmuxxIbMrjDZqCT6lUddBgYwcTqSrJHFZZ6TB4ntEcTCzdjsM23eg9ASg6JHWOSeYnYLgf2rRB8LHu52HyVz1O2g3RjG83OVw168nSfRFyvnqvb7tBVY3hlE/muWp2zUfbPVdPC3wnWpr6sw0S4gAcTCydisO0warPUL5J2Mr1Dak4zu4kpZ8YdGsbyV6nZ9ynM+SEIoQhCAQhCAQlf8ARTQCP1dCJQCEp5oQCEIlA0JIQEo3QjdABF9IRKJ5oBCDAF1MzroeCCtkRCmGnYjzKIHE+pQUhIf6j7FF/wCr2CBoSv8A1D0QM3Fvv+aB8kJXHD1RfgPVA0reaJP9PuiY/lPsiBEJSODvRGYcD6SgaFOduk+xTzN4jzRTRCWZp3Hqix3QPySQOtk4QIIRoiLoBG6EQgN0vNPqkSeCAROyL8EIEhOEcoQLVHkiEIA8YR9kapfqUDRslzT0QGySYSugOSJQkoCZQjdGiARCEkAjnCJsjVEHVCEbIoShEFCAQiNEIFCEIKA6olCOH3QCXOU0tUBG6E0vsgAidkI8kAknxS1QCJR1RCA2RKOcJIDiiUvNE+u6A6I+EGUeaIJS3RCEUJJpXlAfZLRHohAkHohCBR6JeSankgDcHosxrHJaHQ9Flq7yQB0lZ3zDmR8q3ESobeo3mR8oPTQlG3snsoBOEoT0QESiw2T2QgpugVRyUiQFQQUPphKZPRObeanS/FAfmrp6Dqo5q2WZPBB5/ZY/4dx3L3n1JXYuPsok4FjuMn1K6yVAjdTJKrXZZVmPdSPdOyP1BN1RoJ6JEgXcR6wvnMb2liKFc0X94XgSQHRr0XG7HV6mjBJ4mVcH09WvSbPjb5X+FznF0mnUnoF4GbGuEZms6ASg4eu/667ucGPhXqz2e8e1WMH0eZcAuep22G3z0m9DJXkjAsP1Oc7qSVo3CUW6MHVXqnZvV7cL7d48jg1pCwd2lUf9NKo4byYC1FJjdGjyAVBrRsr1Ts5e+xTyS2k1s8ST+SWTGPjNUDeMALsgcE4Vw1xfg3vtUrOPKSm3AUhrJhdgOv5J/qVU1gMLSH8gVikxtgAOgV3RJQLLw+E4RIuEAoj6tFt0SnK5uxWhOyJSQCaSJQFkIshENHRKUSigo80TO6d0CQiEIBCIQgEJIQCEINkRD3AOF9lyPxYDhMxewMW4LoeJg8F5uJpnNPA26orWjjamcucbTAaOZ0Xod7P8h9l52FotBzmSeBXoN0QPvB/S70R3o4H0TslbVAd6w8fRHeM3PsUJeSB94wfzexRnZ/UFMIidkF52/wBY9UZhxWeQHafJGRvAeiI1nn7hGu6yyN4KcjeCDYT+gnKxDOZ9UQR/M71QayeXokSNws4d/WUS/wDq+EGnh4BHh4W6lZ5n8RHMIzPH9KC4HP1KcD+p3qs87uAPnCecj+X3QXP+Yok/1W8lHeE6sPlBR3g3aUGl/wCr1CL8W+YWedmkHzCBUZpPqoNPEP6fcKZPAeqzqV2CwubXmBdQa4FQtOk6hUdEnh7pSf6TPUKRHEeqodfdRTk/0n2RI4H0UmTcFODxVBmH6BRI4+yL3/JK/ogcjiiRxHqlJSM8EFW4hGimJ1CI5IKgouptw90pA4+pUFpXU+Z9Uaz4igpG6m/9RSv/AFeyIqZQp8WxHoiXcW8tQgoolKSeHqlJ/pHkUVWyLJCeHumf9J9kQrISm8Gx57p8kBeUk9kEoFCOqEfCBayjVBQijTzQid5QgEbIS1QCJhG6IRAkn5paooveyEI4oBJF0IDmkiAiUAeSX61RwTQJJO4SQBKUxumUcECKUhMylfggLlSVSR6wgR06hZ2urIEQpA1ugh2imn/GZ1Co6HqiiP37OBJ+EHoa7o5JaJ89lAJ6o6lHmgE9Ek4QWNvsnKkbKhFkDExdCc+FKd1AihzstJx4NJ9kjZRXkYWqeFM/BQc3ZlsBR4ZR7rrXNgBGCojgwfC6YCAQSA3zQTCgyUHznawD+2qsCwptXHh25sREaSuvHAntjFcg0eywwTc1d/IfddYzW4ABPVFilJO2hVaLTA48kc0SY1R5IC56J6bpadERr90Q590JfrVEoHbmhKY12RqgeiLomNkpCATsEro9UH1iNkIXN2CEI0QGyEShAIlEIQG6EckICUIQEAhCEBCSaSAuj1TSlASiUII0QZuiQsXtBdcLY6jmUjTF0GbWAdFbLvawGJMCeaYaApAivTI2eLeaDoNEgkGrSkHQmDKf4d2z2eq2aGudVDmzDyLgcFWRkzkEkaxzQc/4apwB8wpOHqj+T0K6e6pi2QW0i0fqUu6ZwN+BI2Qc/c1f/bd6Jd1UH/Td6FdXdgfzPBP+Y2vKBTOoqVIEbz9ufsg5Cx4/kd6FIgi0H0IXZleLCs8W1sTp0Rlqi4rnW8tB3/QQcMgIJ5ruiqP+s08CWf3upIr8aJtaWH80HF6J3XVlq28OHPGxE/kjI/ejRNrQSNtNERyQU4XT3fHD09dnnSdrJd2284c+T/1+ig5uf2RC6DSZp3FW3BwP35+yRpsGtOuOgBjXh0RXPAQt8lLhXHVhP25pZKOaO8qCdJYfy5IMf1KJHFad1TNxXtzYR89UGg06V2TzkfrRQZkSpK27gmAK1Ez1/W6Rwzzo+mf/ALv7IPHxeYOIaLgyD9lrRD62UvAbAuZkmF11ez6z4IFM8fGE6eCxDLd2PJwKCg1ptCYY0bLQYesP+mfIgp9zV/ocgxLRO/kUZeZ9StDTf/Q70KWQj+V3oQgmCdylBH8x81URt7FKeSA8X9SCXj+b2QSBulmHGyAl/EeiMzxw+yWa+qMyB5nck8ztICWYaokcQgM7h/KPVGc/0okIn1QGc/0I7z/KUp5osgrvG8D6JZ2c/RKyCgedms/KM7CZzLMlJBtnaP5x6rN1e8Na4zvIHUrN4lpA1Mrz3PqNeA0abHZEem2qzEAtB8REg9N1bDmY0nU6xx3XJhWEVRULcgAMCZudV1UvpP8AqPyUFo3RqmgSEJIDoj7ohCARKEIolKU9kkAjqgpa9OCAvwT0S2QgLo06o5JIglCEp1uihG6NErIDVEoKWiBkpT6IQgLIKUXRogJukffknqlB4oAqZ31hVyUzugNlPHkFV72U7m6CXC0bIoj9+wcDf0QRIt8p0B++F9EHaiEgbBOVAwhJO8oHsEJX4ohBYlNAshA9kfqyNAltdQBWeNOXs6uZ0pn4Whhc/abo7NxHNhHqgeEEYamI/lFvJbHgs6Iik0cAPhaQgStjbDmUlbNAEHy2KId2tjjH/UA9AFn2YAX1jFw1VUdONxr5sazvYJdl2ZXPAC/qV1jNAKfAlSPpH5pytMHJ9UTpyS4poHJ4Sgm8ylJ4InkiGlolcpygOKaXmgjmgZsiOaU8kX1QE35p34pTtKLoPrUIQubsLIQhAIQhAXSTQgXPimhCAQdEIlAfrVE80kIGlqidoQgJQghEID7pKuqRtdBB+odUHVJ2oO8oJuoAnmudziMRSvq8fK2M81z1JFemeDx8qj2AB3lQR/MOF7cvupGdwBD4mbZQdDCpo/fVNfqGsAafrVcuIx2HwbaTa1QMdVcWttO5vH3QdEVf/cZ5sP5ol7XNzlpDjFgRqNdTwUVsZhsO6kytXYx1Q5WidTwnQeap5JcwRbMLz9kGeJxlPD1BTcC5xEwNpMAeZXH2nXdTx9Jj6+Io0zTk90SSCDwAMrsxWCp4l7XuJa4CJG97ehuoxOFr1MTTxFDENpvYwsOZszJudYUb445aWOrN7KfU7zvKne93Te4XgmASNj1W2fE4LE4dlfEfiKdZ2Qy0AtdEiCNkDs0uw1dlWtmq1nipna2A0jQx5IZhsXVr0qmMq0i2iZaGAyTEAklRfxhiMZjKYxlWnVZ3eHeBlLAZmN/NdOLxdXCua9/d91UYSwwZDwJjmCsn4GvUwWMY5zO+xDg6ATAAPE8grxeEq4mo1ro7qnSOUTZz4iY5IfisLjX4lwIawUmUw6q4TYmbDpCiljsTU7ut+FBw1RwDS0kuAOhIU4PBVcO4MLf3VajlqwfpeBE85BSwzsdh6dLBtw/0Og1iQWloOsa6bIWT43q48U61el3cmmWhoBgvJAgRtqtBiQK5o1WZCKXeOMggXuOemq4MXha7sdicTSYc7Cx1Pg6BBEcVWLoVsV2lSyse2k+kBUcREAEkieP5p+nWOhnaFOthBWDXND6ndDcgnfRaUMQ04qphXVHVKrBmc6AAOXW682pSqUezHhlM5mYvMxoGwNjHBb4LDPw/aUvBLn0Mz3ay4ukhP06x01u0KFCu6k5tZzmgEljSYkWuFf47DjCNxJeW0naEgybxEC82WFIkdrY6dDRbBjkVxUHClgezK1T+Cx7s5IkAkwCfNU6x6uHxdDFNc6k/MGfUCCCPI3WdHH4SvUaynVa57tBlI+QuYV6NTtStXpPYaTcPle8EASTa+hXPhQBT7GMXLzJjWx3Q6vWLqAa55NPK0kEwAARsk5+Facr30GmAQHECx0N+q8PEl9ajjaLZFOlUfVediZsF6HaNGk6jg3mm0udUptcSBJBGkol4u0tw4Ak0wDoS4AH3ujuaLhZrSCbEGZPkV5/aNBv47C0aWHZUaGOimTlGvHZaYiiKPZJJptwz6ZD2ta6YcDYc54IdXZ3DAdHW4OI+6O5EQHVBGhDivLDnO7DxOJc8mtUMvIsWkECI2j7rWniatXtPDtdSqUQKTvC4ghxixsh0eh3Zv+8qSecx7c0ZXj/qv9v1svEbjKz8LhWU3nw1B3rgTqXQBPRdVfGHDVceyrULHEA0QZIIjbzQ616JbUi1U85AUltaf4zY2BYD7yvNxGLqsdhA7E1KTX0Q5zmtzEnpBW78RVNHC0qNfNUrkxVc2IAFzCJ1deSr/MaTuPgj7pd27dlE/wD2wuetUxeFwFd9V7HvYRkfAEgmJI0BupONrOw2IxTMhpMEUxF3EG5nzQ6ug0SdaNE+qXc8cNTjaHx/ss2Y41O0RhmtblDC5zr6gSR5SFzNxwDsNUyTVrugtzGGiSJjnCHWu3uRvho6PBUmiz/2HzyePulj8TVwjO8ZQbUpiA4l0QSRaIvqpq4yvSbRBwoNaqT4A8CIvMxdE6q7lhN6VYdCD8FLuKX/AM70B+FRxb6dAVcRh3UxnDXDMDlBNj6pfjqRpVKwDjTY/JmtDiSNOUlDqk0aWzqo6sn9apdzT075wMbsIXQ/EMZWdSdmzNp94Y4A/KQxVIuoNzGawzMEcpnkmmOfuWf++PNpCRos/wDiKUDWTC6Bi6LsmVxOdxa0AGSRrptzTbXovYH5hBdkBI3nSEMc34ebitS6yl3B2qUj0eF0fiMKW1Xd5TikYeSBDbqw2k9oc1rHNcJBABkHdEzHI7Dva0uOUgcHArkqUQXTxK9GsGsDw0AAsvEDcDquYtnQ7IM22iFq2wI5lRliDO60A16ohhO6QGycoBCEkUa6IQhAIRskgJQg2QgEfqxR0S3RBqhCEUpQhCASRPohAEpSjT+6EAiEIQKJQiUIBJNJATCEc+CUoDVIwg/KWiBjpqoiDCoE6qZuf9kCNuieHjvegScTBCeHvV8ig6x9k9EgN056KAvxTCOKEDsgFJGiC5lCUlE81BeyU2SJt5ImR9kCJXN2sD/hlbiQB6kBdX3WPa4H+HuHF7B/+QQaUxDR0Vwhv0joiOSBE68VqzZZFatsByCo+PaZfizsar/krTs6Rhq7uP5LnpGcPVdu5zz6ldOBEYCseJPwF0jKL5QjabpWAHRMLTB/KJSRJN0Fba2QkL9UxuiC/ruideSNY5o1QHDojz21QlJQF/yCcg24cUvujWUDR1+UrboQfW8k0kdVzdj4ISR1QNKyJQUDQhJAIQhAaI+yaSBylKEIBHRCEAhNLdAX4oKaSDJ9iOoTcbpVD8j5QZJUAZN1y1rVWX0ePldJlcmJEPaf8w+Qg9toArVTEEkEkgcIXLXwGGxraZxNLOaTyWm4i+nMcl1XFaraxi8Abcd1JpiSQ97ZMwDafMKo58Z2bhcbVo1a7CXUTLYMA3FjxEhdFS+Xk4fKMh/92p6g/ZPIZEvcQLwQNuYCK58ZUeK1Ok2v+HDml2e2oiBe25PksadbE1nYJ3f5BXBzNDARI3k3gruqMZVblqMa9syA4A34wU8rPD4RDZi2gIjysi684Y7EB1RxexzctUsGUAgtMC83lW3FYn8J3jgM7ntaM9ItAkwTE311C1bgMLTyubTyloMkE3BBBB4ym2hhqeVrKf8AnHiJEjTU+yi7HOO0KpbSGWmHPLsxLXEeExYCSPNbHHsbiO4LfGKjWQJuCJmdtdE3YXDuymHs7uXAseW6mTobyRorNGiTJa6S5tQmdwLE+SGxzjtRhJApyQx73QdC0m089fNa4XFOxOHfUbTaS0iGteDNpiYEFI4TDMYWw4A5gSJJl2t4WtBgw4FM1aj5Fs8EwBpYBDY5/wDEoo0qjsO4CoSGjOBoLmTAWxxbG1mUnMeHvgtbYyDqZBi26zqYNj6VBjKuXuSSCWhwvbQ2TOGDq1Oua/7xg8JIgAbiBGs/CC24yg4A54BBdJ4AwSkMbRNN7z3jckS1zSDc2Mbg7LEdm0GtIzAS1zHOEAnMZHpsj8HWdJrV6TnHK2WtIGVpkCJNyUG5xmHFNtQvIa6R9Jm2tokRug4nDBwol7SXCcoaSCDobCLrH8JVpuz0X0y4l4IfIEOM2jce6vC4Q4dz/GHB1JrB1Eyel0Fg4buyxvdBjgHFoAAIJsYiLlXFKAYpxSMSAAGwL9F5rezK7KLg17TVdTa2SZghwPDYBbtwVSng69Frg5zqgqCT9WhInmR7out/+ENJ3iohlWS4yAHcTO6tzKNXKw5HlhDmtkGI0MSuerhjXpMLsMymRVDi0QfCDe+l+AUHA1DicRVa8MJJ7uBcy0AX1EHZDXRiMJh8UQ6q0ucyQC1xBE6ixSGAoikynDixj84DnEyRprquLuazaNQ4fDvpODGAtIAzPDhJtrbfmn+DqOoxWaX1BiLuuPATeI2Q11vwFJ7a7fE1te7gCAJ4xsrdhmnE065Ls1NhYBtB36rhYXM7RxJOcAE5Za4yMoiCDGu0SsmGvhaJdNSxpEl5JAJBzcSOcIOyl2ZRp4YUWudAqCoXGJJBkAwNF04in39CpTcYztLZF4BGoXEcSaz6b3vqUWFpLQyRmcDEaSRGg5pYl9Wl+Ne2vVApsaWybCdTcbeyh+tKmCrCpQqYeu2m+lTyS5kg84lVVwtarSpOdWb+JpOzNflhpnUEawRwXGe0KzMLFN/e1BUNxDzlABNwIPCV0Y/GvohhoNzd5Sc5tpEgWPKyL+qfhMRVwVenVrNfVqkGRIa0AiwBvFlL8FVFDF0abm5K0OYCSMp3GmlpVYrGVKH0szDuO8MCYM69E244O7QdhhlgNME/1ASfKD7FU2pw+CNCrhyCHZKbg8zck3n2XNhuzatOhTL71RWDiAZAaCYH3WlTtCu1uUNYagq5CchNomYBk9U6/absPVdSdTa4gMgwRqRNjpAKhtdPaNJ9fBvp0xLi4ECYsCCfhYdqUnVauGd+HfXpsLs7WWNwI3BVf4iwVXMLTLC+Yn+UazEGfZP8a9oIdRAqS2Gh9iHG14toqm4ycHP7P/D0MLUpd47KRUvlBNzc+iyfRrf4S/CGk7NTqNaCLBzc2vou04wtqZXUSAHBr3BwIa4xAjUi+oRUxZpVqlN1F8MZ3hcHDQctdRCi65PwzqGMxIDqtRpwxhzySZJ0B+yxwdCr3+Br1WkOcS2NmtDbDle6729oUjTD3B7CXhkEAmTobGIg6rU4qkKpp5/EHlhHMCT5RumHZ5nZuaji2PeDlql7GyIykGY81vh6Qf2s/I/NQpuLyANHkQR5a+a6fxtHuy+KmUEASwySdCBvKX47DBrXBzhnv9BnWJMCwm0lE7PFqNOatTvGIe9x5BpK7quIrYfB4LunC9IS2AZiI9ZhdpxWFzPaXNmnOYZSY47X1vCqnWoVGsLHNIccrZESReIKLeWoxRs8xB7sWnSSuYEx+a6cVOWqJ/kFj11XKLKuZmbKm3m6kXhU3RAxZOeSSeiIJSRqjkgJRCSJJsimlCEICUIlLdAz0SKEIBK0JzohAkfqyOaWqARojqkiBCEfrVAc0Rslr/dM6IpIRpuhAroRZHOyA0Qi+iU7oEkU7pEE2QAMHXXhspi5VAFQoB19k8PHfc4NlJ0V4UTVdyG3VB1XTQNkbIHqlIARw/NEoBNLVUPugcEoIPFaQiBwUE5bRyREQrPHkkQgQgLDtcThGDY1mfK3Go6rn7WMMw4nWu32n8kG4sEIGgRfdAvfqtHHLTceDT7AqNUYg5cNWPCm74Ko+OoEjAE8ZPqSurDW7MeeLj8rlpgjs1nMfddVIEdlg8SfldIxWd7Imd0ja3wjjf1WmTF90wbapaWQgfNOUkD9SgaJ9UreiYQHNHl5o080W2KA+yEuScoD7hCP11SKD69JCJuQubqEIR5oBCEIBCNUpCByjdCEBzQhFggEbIlCA4IshEoGkhCA9UG6EE8ERjVEA+Xyqd7pVrNJ6fKTioo+OK48YYAM6EfIXUZK48ZOXoR8qj3CH988thsgTLZBEHeeKRFfZ1I9QRt+cqgP3pMatbtr5qvVEZk15sKJ4STOv5JZsR/7dH/vP5LT1Qis81cf9Kn/AP1Dw6Iz1Z/gt8nzv0WqEGed8Xokz/mB4pZz/wCw6BpcRpotN0IID7/w3iYmwNp6oztMnI+8T4TsLK0TzQZvcxwLXB8Hg0i4IvZBq0pzFxECAcp0PlyWmu6J5oMe+w7SZeBaDIItrw5o73Dkl3eNkiLkwBwvotUQgyLqDpHeMuBIzDQfrVOKT4h7bnNY6kK4B2HsjIyxyttvAQKGm4cImYkax+inkkRuAb8J3UmjSOtNvpujuaRM922+uolAjTcaQZm0iSBBKssJcCCQAZjXUXCjuKQsGe56cU+5ZrB9SgG0yBEnXSTvtKcO0jUXgwQfRT3TLCXRGxIR3I/qf/3frigZz6DQCxJuT+SIqSfFlgiIGw19VPdaxVqieDjbT9eafdu071+mpj8lA5fmAmxmT6QiamYCRoZkb8Z+yWR//uu8wEZamne//iFRUunxQQAL81Be+PoBkEkG+mgjcp5am1QebZ+/RB76bPpxwLT+aABictNoMCAABE6hIQSR3Yhvhm2h1QBX3NLyBH3TJq6ju7bXCCXOYQ3MycwINpgD/ZSe6iDSEAF5gTc/cq5rSLU46lLNV3YzycfyRdZ/g8M6mG9yA0HMACRBiJsZ0sk/DYYlrnUZJgAybWjjewWud+ndjT+oXQXP/wDa0NvEFMNS6jRkZmalxjiSII81m3D0KTSIqOgtdmcS6I0EnYcFr3jpBOHfI5iR7/CM+5pOExIIH5phrOpSourh7nPBLgSwGziNDEfqFVSlTqd49xPjpmmTpa/vdPvQP+lU42bujvGEQWVIB0LCLhU1jUwOGqtYwAtawEANsJtJtEmyX4OianfOfJLi4uIAJGXKRPDfqugVKbZADhMycp3Uh9EgiTcRBaRvPDmoazZhz3dNjq+drHNLYaBYaDmeazOBdBYys0Ne0sfmaTIJJkQbG8LoL6RuXXkG44f7oZUotEB43MmRMoazo4NlJ9V8kvfMGTAB2jSbarGpgajvw5bVDe4aA203BufMCF2d7T/rb6o7xhtnb6jRE1ji5iqYtlaPc2XMCQujFEOZUgg2bcQdyuYFA7T5q22CzH1DmVo2wRDCaQQijkhEo0QJFrI80IgQhEoohCEiiCyP1CEdEUtUHRH3RqgNUkyP7pIgS4BCEUk+BQjRAc0eSLoQCUITQJJPRKyARogpICynW+qevVIoAKYlUTAn/ZRpKgTleF/iOPL7rN259Vphfqd0QdQTSlOfdAaJpc00AmNQkqbdw4Sg1QhCgDdB0QSgoENR1XN2pd2EHGt8NK6R9QXJ2jP4nBDjUcfRv90HSLAIQhAt1HaDsnZ2KduKTrjor381h2w7J2Riz/8ALI9bfdUfLkZez6dth73XSLdl0xxPDmVz1Ybg6Y5Aey6H27PoDkPuusYZTz1SmfJB/RQFWTnVPml1RYoK48EvtxSlFkFckaa+aVkE6IHG6eh0uplEygchPf8ANTzR8IH6oR5oH6sg+uQgoK5uoQgJboHO6EJfKByi0JIlA+aX3QmgEeaEaIBGiPJEoCUFCJQH6shJCB7IlLZCDOt9B6JE7gJ1foceSRuEC1lcWNAyErt2K4sb/DM6IPbaT3ptY02wY9pUVW1C5xY+AIkZovvfaytg8TSN6Tb/AN0qha0y4uMQcoAPKSgxyYq5D5nQBwkcOUcVLBjQHZi033It+ua6A1ndzfK0HjPNSDSEEVIiLEXIiwhBkX405fBlgwSCDIVV34pryaTZaNsoNvzWneUsuXvAAD/NI30uEwWObLKgLRN+pQZGtiQCe7Notlnpff7KTiMTYfhzO9rRx9dlu0Bsvc9pItIt+ipDWtpDNV11JdG/2QZDE1xULXUdALQZN4idFJxlWDlw5JHM3XSIJBbVzRsHajoFczvpreUADIB4gGEJpIBCaEAkhCIEIlCKPhG6JQgEJIQCEIugJQhCIEI3QikiUIQFkShHVAJappIDogShCAnmiTxQUICTxRzSSJgG0xNggZO+yLHYeYXOMQ92CbXYxuZ38rnEAAEzoCSbbKKWMfVqUA2kzu6zS7MXGRGto9EMdUN1geiRa06sbpwC5f8AEWHCuxAYcrHlrhI8j0P3W+HrjEURVaIaZjnGp9VDGWIa1rKga0AQ2wAF5PBc46roxZinUP8Ap35lc3BA48QVjRQNQrbpogY1TSEolAdEIkJfqEAjohEICZRKSEAjkhCIEk0rIo03QkeKfNAkp3TSlAITS4oBF/JEIgDZAaIQlCIEao3RylFEpJxzQgRSITPRLRAvZIzxTSNrIDaNyoIjzVTCR1UEOOq1wgu9ZOK2wmjzzQdH2TRbihA5QPPyRcIQPyTYPEFKpn1hBrZEo9EIA39UimbFI9FAN+oLlx98bgxuM59gF1NEuC5cZJ7Two4MefOQg6blLX8kIlUIXcOq5O3nBvYuKndoHqV1j6vNcH7RmOxaw4uaOslIPn8SYw7BppHkF1V7YTDjYj7Llxkikwcz8LrxdqdAcG/YLrGHMhGiLG6rJonn7omUcLoHcolJOxQFvVGvRHVF0DRPNKeac80BzQhGiA2TCU80SiPrk5ST2XN1CLpJ7IpIQiUBKESjVASiShF0DSQnqgNUJRqhAXRpuhEoCdUIR0QCDoibwg6IIq/Q7opP0g8gqqfSeh+FE+EdAiENFyY7+E7oV17Lkxl6Tuh+FFexSv3Ri5oibH50TrNcQ4tBOaNNQQZ91FC4oGNaAvB5WlXXrdwwPyFwNrECDsqKktY9zhqSSJuAdlmaFJ2Vz6cHiCZsLdYVtqCpR7ykfqaS0EbxofNZNfiSAXM8wBa/XgooLWVA15pm51mNTrCjJR7wkB0AkEggC3KFTatfxhzDIZIlsAkG211TqtRtJjyyXEHMMumsf7KqzGHpVHOE1ALWDrTGtrrQBjcjWl0CSBANiZ3UU69Ux+4N9SGwJnT0R39Uf9GBpJB4/CJlAo0+8jxwYboItped1VFjaVZze8DnFuhBFgbGdFvAA014IREd9SLC8PblabnYJ94wZfG3x/TJ1VeSIHAW5aIFnaXEZ2yNRNx5JZ2FubO2DvI16p5RJMCSLndI02FuUsaW8CAb9EDkTEidhaUTrf30SyMzB2RuYCxgSPNLuaQDgGNh/wBQiJUReyFHc08rW5BDD4doR3bA9z8vicLm91RcckXWfcUzS7uHBszZxHvMp5GmoH+LMBAudOmiCoPBCjuhlc3M+HXnMZ9dk8n0eN/h2za9eKKpCkMMuOd/i5ggdLWSpEmmJzSCR4okwYlBaSaSAMoRKEAi/FHkhAJaJ3SQCEIQCEaIQGySe6W6ARB4Lj7XqPpdnvfTe5rg4XaSLTxC524HHljXN7Rd4gDcm1uqg7n0qbmigWeEeKxIIvxHVD6NJrWjJDWMLRGwIuOpXF+C7TGnaA8yUfhe1Rpjm+c/kiuk4Oh3ZAolrXR4W2BIEAxynVbUqLKDMlMQ2ZAnfdef+H7WFxi2Hr/sjD1MdT7SpYfFVmvD2l0Ng6AxeAdQg6sZ/DfzLPuuULpxdmPP+Zuy5gURU3CsHwrMahWPpQMJpJoBJCJQLRNGiEAhJCARdBR5IEieSEIgSuml5oBLRNCKX61QhNEL5QjdG6KSaERugUIR+gjVAJJpabICdUvlOUrIFbmkd04SsUCIIB6qZhUdFBQS4+i3wmjr6kfCwcdlvhLMcef2UHR+rJ2STQHJGiPVPdAK2fUohWz6gg0RyRKBqgDEgJE8kzrCRQDPqXLiTPa1EcKJPqQPsupg8S5KwntgcqA93H8kHV90uiZskgTfrXnftKY7KDdM1ZonzJXot+oLzP2lP/A0G7mu32lJ6PDxp+kcQuvG2dSHBuy5MXerTH6uQurHXrt5N+66sOfRCcXlI6qsnKSZn0RzQHD3RdEfoI/V0B+rIQgIHCPjmjXdGnkgLp2tZH5IVBomkn+tUR9ajoiUSuTqEIQiiShCEBohCCgEIRwQGiEc0aoBCEIBARyQgEIulKATQg9UEVPpPCCoH0joFVT6TabH4UD+G2+w+EBK5cZ/CPQyuorlxY/dEclB6mGM0sMY1o2MHlutqlNlUAPbmA4rDBz+HwvOlrB4cdFpXbUfSIpPyOO5E/7KjSAG5YgARYadFi00mtH73mNZtvCumHtogVXZnhvicLTa55LIU6Yax7WEkkASTzPyitAaYY5ragAImxJN0FzQGfvWgDnqN1maNNpkNcHgSSHRabapGlTLh4XAuJmCN9bkX1UVqcndkd5ABuS6COF1Vm+LPqTJJ1WD6NINNPxDMQ60XINteqXcUyCM1S8+E8d/jVVHTmbrnbY6yLSnouY4QOAIqOEjcCbj+66VENKyEbqgQjZEqAQhJUNJZ4iqaGHqVcuYsaSBovNb2ri3NDm4LM06FocQfMAoPWlC8r/Fq4IDsC6TpqDbW0Sn/i9XfA1Pf8lB6iJheIO1sW0jOxpG47sgkcJW/wDjbN8NU/7v7IPU+FDM5ac48Un0m3svO/xykNcNV9Qrq9p08I/uqjalQkZg5sQATIFzsg9FJeZ/juGGtKqPIfmtKfa9Cq7KyjXc47BoNhyBQd6CuejjWVqwpd3WpuILgKjYkDX5XQqDdKYTS1QEolCAgEIndCARukhA0tUIsg4O27dmP5uHyu2mIpMHBo+Fxduf+WO5uHyu5tqbP9I+EDQgo5IFyXn1L/tBQ5UT916C8+of/wCIaPKib+qDXGWp1P8AUz4K5geS6MaIpv8A9bfgrlEqCxErQfSsmnxcQFqPpQMJpC+yaBeqEIQBSTlEoEgo3RxQCWyaECQUbIRAlqiEFFHqhCUlASEbJ6ohAo4aoTulKAR5JpdUAUQkiyA8kIQgniiZTKSCb6fdIFObpIDZQd7KyIE/CgoIcd+C6MJ/DPU/C53DkujCj91PElQdCaSfEboCU0rJoCVdMGfJRorp/Ug0jmgeySYsgCkUzGiRQOn9UrjcZ7aqj+miz3JK66ep6LkAH+L4gzpTYPkoOk8Ep1TSQDPq5ryf2lPgwbZsa0+gXrsu7ReL+0ZmtgW/5nn0CT0eVV8WLpjmPldGN/5no0fK54zdoUhwIn1K3xZnEu5ALqxWKNUtfNOLKsi0J+iVk/vwQEo8rIlF0Bwj0ROyIKdkAiyIv0RKoNU7a8Ek4nqOCAlCITn9Sg+tlG2qW6a5OoRKEICEk5QgAhCEAhGqEBuEckckWhAaoQlptdA0SluhAJoQgEIRZBD7iORWYk029AtHfZZNtSaOSgdwubF3pkroXPigTSPJB6GCE4fBm9qZFgYOm+y6HkyAFz4G+Ewhi4aePBdRbMW04KiWuIBnUTfyWGbFCxGYRIMDVdBbDSNARrwkLI1KIiakCLyDcDy6IAmuAC3xzs4AagzoOSk1a7ZL6NhpDSbyrAp/V3gJEkk216rQMa02F+pRdRTc6o0mpTykGwI22K0i8whEIgRZCEAhCEAjZCCgSaSEGGOv2fiBvkKjssn/AA2he2U/K0xv/I4gf/LPwsuyQT2ZQ5Aj3KDao1xxVB4Fmh0nhIC2k8VnUeWVqTIs/NfoJVoCTxKcnikhBFNmSpVdP1uB9APyXLjAw9l4ksFodc8Zv7q2vrjFYgU2U3tDhJc4gjwjQAGVhjalY9n1wKDG0yDPjM63MRf1UGlOuW0MOCxpzhrbgWtr7Lnpx/j7YAH7o2AgTGq2ZSe+hhoH0ZXHTSP7pMwtX/FG4mB3YZlMm8xwQa1P/NcP/wDSf8hdS5av/muG/wDpv+QupUJCEIBCESgPJAQjdAJJpID7IQhBwduf+WOj+tvyu5v0N/0j4XD25/5af9Y+V3D6W9B8ICUcU5SlAahee4k/tDT5USvQC853/wC0TeVH80G2MByPHBzduRXIF14s+F4/zidL2XMNTyUDbqtBp5KGwXKxoiAFNAQgEk0IpI2RshAIlCNECRKJ9UIDyQgpIBAQhAIQkgfBG6WiEAgIlF5QEboKPhHkgEbQhB/UoEkmhBJ4pJk80igXJK3FOUroB2g/JZm1loTZZlBJ9104X+EOZXK5deGH7lv63UGyYSRZA0RzQEBA1dPU9FCunqeiDRAS2QCgakqipKCqepXFTv2ni94LB7T91209SuOhfHY0/wDzAPRoQdJhJNEwgGGCSvE/aEzjsE3cNefYBe2wzPuvB7eM9r4YcKTvlXj6lefT8XaTBwP2WmIM4h54R8KMOB/iQ5T8Kq169Q810ZqNE4lAn+6SrI8kTyT/AEUa+RQCI/ujmnqgVuCaWicx/ZUGiAhCAT9UIQE6IE/ooH6hCD61NJPyXJ1CNkSiUBZCErIBNJNAIQhAk+qWqd0AkhCBoS0sjdA0k5SKA5IR5IQS68LJt6Y5Baunism/QEC0WOK/hFbLHE3Yb6KDt7PJOBwltnaDgTCXaOExGJdTNCsKYaDILiJJIjTVLs6TgsIQDYusBbf0XbP6hUcfZ+GxGG738RW7wOjKMxMRM66LbK1wyZHERudAdvbRbNcHExNtbQsmjEEgF4gjWBIt+dkCFCm+czDvfNqLcAOC3AgAcAFnSdVLi2q2wAIcIAJgSI6rTdAShCEAhCSAQhCAQhEoBCLIQY4z/kq//wBM/C4uzcJh63Z9F9Wi1ziDJuJueC7cZfBYj/6Z+CsOx79l0eN/lBq3CUqVam+izKGkzBJ1FtSuhYYmqaL6Bhzg5xBDRJNpFvJRUxpawlmFxD3DRpYRPnBhB1IXLhcW+vIqYarRd/maSCOMwFVfFCjm/c1qjgLBrCZPCQIQatYG1Kjv6yCeUAfkscUyrUwFdhGZ7gQI4E29ljhsaXPqOrUK9PMRlaaZMAATcCNVVbFDDUDlD6ji4wQ0kAE7nQQgvBNxTKJZiRTlghhaTeBuuEVMfU7SbQq1+4cWzFMSIA1g7r1915zv/wBomW/6J+EG9LC1W4lteriXVSxpaAWAROtx0XSj1QgLIQhAIKEFAIQlKARYoQfdAIKEWQef24f/AA083t+V3jRvID4XB25/5dHF4+V37DoEAhHNFkAvP/8A9iHKgu9cAv8AtCeVBBpjCQ1/+sW4WXMBbVdGLMNeeNQX42XOJ4KBtsfJaDQKGmSVYNkFC6EhsmgN0SkhAIQkiGkUI1RQjZCEBKJRukgCjRCEBKEIQCSaLIEhH2RuiD4RA9UQhA9kkSgopQUIQYvwQI7qSqUmEE/dEe6e6UoE6VmflaO06rMoJNl14f8Agt6fdcZj2XbRH7po5KDUJhLdF0DQjZEhA5Vs3UeSunugvqgI6phAt/NIwqnmp3QXT/JcOEE4nGHjWMeQAXdS+64cEZfijxrO9iEHUUISQNlpJXz3bRJ7cYP6aA9yfyX0LBbzXzvaxnt6p/lotFusq8fUrkwYntF3KY9IVVP4tTmSp7Pk4554A/IVO+txm0/ddIxUoFkbdEKoOSXVNFkAYR6oRqqDy1R5+SCeSLIH56o3RJ4otogL7p8giJQqgCIH6CNPNO3H2QfWQhATXF2HmjdJARDSkcEIRQE0kIHKEoAQgaSE4QJCIRKAQiUIBCEeaAQhHoglyyYPBzk/K0dtxWbPo8z8oDyWGI/hlbrHEfQVB09micBhjeQ889yF3rz+yyD2fRtYVHbc16CoNVl3QDMjTAiDAieN1qhBDGFhcS7NJtytEK90IlAJSmkgEIQgEIQgEIQgEJJojLF3wdf/AOm74K5+x/8Ayuj1d8roxQ/4Svzpn4K4Oy8Xh6PZ1NlSq1rgTIIO5ngiu2uf+Iwv+t3/APaVvdcbsTQr4nDNpVGvIeSYP+U3XWgJPFO6WiLoCTpPuuXEFh7Pr5BaTIPGbrqXNiXE4CvmblibaSAfuiOkrzn/AP7Q0+PdfZejIOhHqF5tQf8A8Q0r60jp0KK9FCaSAlCEIBG6ChAkShCAQhBQEyhJCDz+3D/4d/8AvGr0Nh0Xn9uCezx/9Rv3Xofl9kAg6ISQNeeL/tC/lQHyF32XA3/9oanKgPkIKxpEOE370T/2hcwMQujGmWkTbvRYf6Vz/ZQVTJLiI14LXZZUyO9PJaaDRBQTskEyiEUIQijzSQUIBCEbIBCEFAkaIRN9UB8oR5oQCEShAQiUpT0QHskhF5QCEI80BshCXwgOqCiUr3QI2lKAmkgWvklomeCSBO2CzI9Fb7meCg/dBDtF30h+7b0C4HaaaLvYIY0cAFBaEDREhA9EIQgcrRmml1ktGfT5oLQEIG6gCknxUkzZBrS+64Oz/wCFVPGq/wCV30tuq8/szxYQO4ucf/yKDq4fCPsgpHRUU2w81812iZ7exVxZrB7L6Zmnmvl8Yc3bWOPAtHoFeJWXZl8RVPAH5RMzxJKOyx46x4BAmOvFdY50foohF0IgiyWqE4OqoRRdGnmhAc0+aXAICB2R7IlEoDRP1SQqh2JQf1ZK40Pqj0QfXIQhcXYbIn/dCPNA55pI5oQGiIQhEFhZNK3FCKN0IRugAhCEAhHVJA5ROySOqBo2STQQ7pdZM+kjg4/K0dfTis26HkSgZWNcTTPFakrOt/DKg37MtgaYvaqdBO/su2rVZSbme7KDNzyC4OzBmwLYFxiJjXqu6s0OhpY1wJ0M6RcqiDiqDQZfo7KRE3G3ukMdhybPkkcDGn91P4SkwyyiyTqXEm514pfhqVOC2g1pEzBIF9+aDR2Mw7RJfYakAkdJCbcVQdpUEEA3BGpj5UdxSc4t7mBF5JEz0KkYem0Zm0BIO5JkT59UGjsZh23dVGmwJt5BUcTRa9zC/wATQJEHf512WT8PRBtRaQ4XkmIHJU+kx5zOpiAZkEg6AT6BAzi8ODHfNmdBJ9vNU7EUmiS+3mub8NQE1GU7kiCHnY6X3TOEpGq0EPAMmC8n26oOjv6QuajQI3sqY9tQEtMgGCsjg6BIJZpuTqePurpUWUWltMQCb3mSg0RKEIBCEroIxInDVhxYfgrl7FJ/wul1d8rqrfwKo4sPwVydif8AllP/AFO+UHfP6hLdCEAhEolAKA3MxzaoDgSZGog6BXoopgAOyuzDMSeRm4QZfgcJ/wDDUv8AtC4xSp0e3qTabGtaaRMCw0K9NefVt+0NG9+6PwUHopIQgEI2QgEISQGqEShAIQkgEIQg8/tw/wDANH/zB916G3kvO7c/5FvOoPhdTMXhqwinWa6NYBMe3JBukub/ABDAn/1NPzn8kvx+B/8AiafqUHSXAOaIPim+1lw0yD+0FXlRH2XRSxNGrnfTqtNNguQdNztwXHha1Ov25VfSeHsNIQ4aW1Qa4zQ2/wCrbnZYCDvfZbY0gaTerf0WIKgGiHk+61FgsW/Wb+S2GkIKCJQEckBqhCSARACEIBCUo1QPdJCJ1QGiEckIFzTQiUAlfyQhAboQjnogAj3QiUB5IP6hHwjW6AEJJxuhAjxSKaSBFIovxSmSgXFCJKSAdESsytHzELN1kEOuvQAsOQXnn7r0BaByUFeyEeXmhA90aotqhAaLRlx5rPmtWfSED0TGiXkneEAknslqoLpnwrg7LEYCnwIJ9SSu6YovO4afhcXZg/8ADqB4tCo6lJmE0joirZovlMQZ7S7QP/zCPQQvrGaBfIOM18c7jWf7FXilX2YIp1zwA+FI+kKuzrYWueJ+ynYBdY50WQU/hAHJVE2Tug6Inl7IFxTRoUICJSj9Qi5PJOPdAdEJXmNk7H8lQTPkjRMIRAkURvugyg+uQiULi7BCESgJ5pITQIFPqlBRoiGhGvkhFCIS1TlAJc0c0aoC0oQhAJpJoEnxSnmhBD9Cs2/zdT8LV33WTTdwjQqA0WVYyw9Fos6p8Lt7INeyvFg3CNK/AHgvRfOXwmCCJnhNwvN7JP8AwdWdO+HDeOK9CvHd+IkNBvAmbqgqZzlLNAdiAY21WRGKbYP2sSRqYkdFtVe1gALssnKCBMHhCzdWpOgZyddBw1RSDcRlBbWzOi4JETOnooAxlwSOpIjTgLqi/D5Zz2BFmiJjpqmDSDH2fbUkGb6IIzYogDI2RMukQeBsVo417ZG3LRqRE2us89AwGvIJgWbra3mmatFzAwVCIOuWIHGNgg1pGqXONQQDECQYPULRYitRBzB8ADSIsNbJ/iKRFnzaYgk3NrIjWyFj+Jo5QcxgnWDtqqbWY8w11yCb2sN0GiSzGIpGIfMzGt/JHf0jfPPkfRBqkFmK9ItLg6zRcQZjog4ikLFxvxBt+SCqo/c1P9B+Fw9h37LZye77Ltc5rqVTKQfCZIM6gri7Cn/DWjg8oPQQhCAlJOUkBupplpDsoIGYzPHcq1DS45swiHGOY2KIpedV/wD2gof/AEj8FekvNr/+f4bnSP3RXo6cEIQiApFP5SRRKEaIQHl5oRKSBpIQgDohCDog5sdhRjKApZ8gDw6QJ02Wophhy0qbWNOpDRdc3aterh8I19F2VxeATAMgza66qjC7KZgggm2sbIOd2HoHGgdxTINMkjKLmRfTVM4Si+k8GhSaXAgQwCOBkKzP48W/6J+QisCyhiH5rlpIHCAUBSpUmMYGU2iwBhoEnQnmuOg1rO3q7WNDWiiLAQLwu+mZp0zxaPhcNG/b2I5URbioKxknyqGPQLEBbYu21zUMHyWQQJtnFa7BZMPjNtjstYsEDCaSaBITSRAhBhCKSE5QgSEboQCEJIBHWEJ6IFCEI1/ugEIRCARGqNkIBAQjRECR6JpIpJaJ2QUEkJEbJkfnKWvkgVktUHjCPNAPhZm+6t/0ys7zCBXLgOf3XoRsvPBJqN6/dejCgI5ppXG6aA3QhHNA1o0eFZcwtWXAQNUNFPRZ1MTSpPax78pebSYQalTbyTmRY66JXlA6hy4Wqdgw/C5sAIwVHkwfC2xZLezsQeFI/CzwdsHSH+QfAQbTyUmIlPfZImyDRugXxodLMU+fqqvPuV9kLNngPsviqZnB1D/U9/yVrildOBtgKpjU/YKdgrwgjs153LjHqFPBdIxST5I5I3+FUGtkt00cEC5boidk43SkckBHqjRCPZUHVARCJ+EAE/1dKEyiA7JHyTSQfW3QiULi6i6IvomlEIoTS5onmiCUI8keaKEIR8IgQhHqihGiOSLICUTyQUIBCEWQEoRKJREOWbfqf1+y1doSsh9T+o+FFGs/ZZV/pIWsnzWFfQ8UGnZZ/wCErwBIqjWPuvTrQWEFua4tfWeS8vskTh8UDoHtO33tsvUq5jTdlMO4zEKhPa17JqsmDJAkweNlJoUjBbTF+RHr/dOoH1Gju6mWHXI9x6rItxIaZc0uvBDokEaQQo00NFsOHdNggbQOaTQ5oJ7sEcpOmhusYxOR2Z+XS5eNJ+6vLiSPFVaAby115AiNL8UGjqTcoHdiSZMTaBxCh1MOY2aIlwA1Ij0unTGIbUaXua5omb3M3FuSzYMSWkuqZI3LhedlRQw7NO6BBN5JJ63MqmUabKjy2jEbySTvx4hGWr3bW98M5zSZ14einu8QJArydiSB1EceaBiiwxmpWcbjMbT5qqdJjKkCmBa5km3CSdIWRbiSRFUC+mYGeCuqMR3j3MqtDIsCdDvt90B3LGie5aImDew8rygU6bWyKcTtBJNrWSAxGYDvBA1GYSRGuiIxIcCKsm1iYB3hQDqbA4RQJOUQZIF/yTOQOc405JFzc3NjYoiqbNqwSTvIm0D1Qzv21QHPa6nNnSJNtI6oixSZSo1AxsZmknXhzXF2F/5YOTyvQddruBB+F5/YQ/8ADjyqH7Ij0Uk4P6KkeKYOhix0VFKC9oqinuQTpaAqynifVQA41CcsARcoNFDQRmzOzS46bcAqhRTDZqZDPjOadjaQgtediP8Az7C21pn7r0YXm4qf8ewn+g/dQekhCSqCUShCKEIRKBIQjZAIRKEAlqhF0Hn9uf8AIs51Bp5rtpUX0wQ6tUqTEF0W6QAssdhfxlAUs+SHB0gTpO3muP8Awisf/wDIVfQ/mg66VJ7MeQ6q+oTSMZgLXFrQtcUCMJXJH/Td8FeK3B1HY6tQOLqTSaIfJJIO2tlqOy69XDB/42oS5pOQyQeUz9lB61P+FS/0j4XDR/8AP8R/9IeWi6g6oGsBbcDTyXJhiT27iS4QRSH2VFYv/wD6GfRZBa4vb/WY5WCxlQOmYeT1+FrssW3cROi22RDCCkE0U0kIlEG6JJRKEUpRZCEB1QhCBXR8oTsgSaSEAiZ3T3SQEolH6shAIQhAdUIlF9EQkaIug6Io8lOqfmlKBFI6IO6D7KBFJF/VGh5oE7SJWZAGytxtCzPVAmCajRe5+69HmvPpfxm9V6AQNCPNCAT3S6p6IBatiAVlutW/SEDPVZ1cNRrgd6wOg2k6LToU9kCgaR0CRTlIoM+0Dl7LxP8A9M+4hFERRYODR8Ke1D/4TiBxaB7hXTEMHQfCBoPyjkgoKqGKTzwYfgr4mn/5c08fuV9nijlwdc7im74K+Nbbs6kOIHuVrilduHEdmDmT53ULSlbsynzP3lZmBK6RiiN0aIujWVUEgo3KIQiFCCnbqiFQt0QE0IFPJATjqjnKBbJoRB4oEhAKLTdUfW+SJRzRMrg7BCEpQNF0IlAc0CEREI1RAhEo4Ippc0IQCOSEkDlJCEDlLVCaARukmiJdush9b78I9Fq7dYj63cYH3UUSsq+k8AtLrOrp5IK7JJ7nFjmNYHyvTrFopOL3ENAuRC8rssxSxhGwF5A47r1qn8M+HMSNIlUKo9lNkuMAkC0WkWWRr0XENLiSCeAiB/da5czSKjA4DQATNuHFLu6ZIPdN1/pAICKyOJoGXFzjAIiNVYdTcS7I5pYM1wLgg8DyVmnYjIwgjh+tkgHNzQ1pAtERPJQMOaahaCZIzKoEERIOyzu2mHZB3hAmBzTcXtkBuaxuDedrKoYYBFtCYvx2Q5gJBJNjpIsm3NHijbaEwgnKMpF4OvNAptDS2LEzBVShBLmAxqIM2i5Rk8QJc4xsdBaFSXJBDaLGfSXA+6babWmWkzf3KtGtkC2PMLyOyMJh8RhXvq08zg8icxGkWgEBewAeGxXmdgycLWtpUPwg1qdl4YuY9oewMMlocSHcrn4WHbDXfgRUezKWvGWCQb2OhXrQeB9F5vbTCzsyoTN6gI1MCQgxb2KC1rvxdQEgGAJ1vxXqxFRpnQRHpdFIE0aZgwWA+yceIWvBQeXU7GFSpUf+JqS4kxEgTeNVdLCUMbg2F7HMeAAHtJBMAX4Gea9KDGmxXN2eKn4RmfS2XpH5qDMdmYMMAdSzEC7i43jexXI6jRods4MYduVjmk6kzYiblejiHmlUpWMEOkDeBYLhrsyds4FoblhpAGvHdUeojZGU3EWRlPBAiTdCeUog8vVAkIg2/MIg/qEAlKIPEeoR5j1CASRI4t9QiW/1N8yEAhLMz+tv/cEs7P62/wDcEFIU52D/AKjP+4JZ2f8AuM83BB5tM/8AjWM4BoXdg3tdhaeVwJDYMGT0XFh3sPbGMJewAtbBJEHzXZSq0W5v3lMA6+ID7oNjqFwUP/PsVbSmPsu+1r6i17aayvPwjmv7bxbmkOaaYuDM6IKxh+nm8+dliFpjP5Y3e74CzCgG6mdVrwWLfqK32QMIlIJoghBSvxTQKUdE9kpRQhCSIcoS5QhFCE5S1RAjdHRBRRKEI0RBdCEIBCXVNFEJJylHJA0kGUigD7pQnZIoEVJ8k5jzSKBSiEShBDgoPRW4yoJF/wA0Doj98wc13hcOHk1m33K7hr5aqBoKEIC6YSTQGgWrfpCyWjfpQUIT6qU9ggJkTCSOSRUGPapjs2oJ1LR6kLVtmgclj2sCcCBxqMH/AOQWw0VDUm5ThIoM+0XBvZ2JPCk74K+RNsDRHIfC+p7Zdl7IxR/+WfdfLVbYekI0A+FrildwBHZ1EcQPuostX2wdAch8LFdIxfRojVCPJVkcExwUzCqd+SoSEbIQH6skQnbij7IAJSmNwjmgScnii6IPHRUKyLoFpsiyD62yEJLg6nZCU6IQOUpCeyNbIoQkiYQOUJfqUcAgJTSQgaV9EI6oBCOSEAhCNUAhHRGwQJ2nCFiD43dAtTuFl/Ob6j7ohXWdW7fJaQoq6dQoqeywCMYDMZBoY99l61XM6i4NdlcW2PDnK8rsme+xQnVgvMbnderUc0UC5xOUNkwbkKiSDUpQHXgXaSLjW44rN1Os05hVhomxJOul+S0fVp06PeE+EgTBvBsCs3Yih9BzOh25HWZ3CKQovGbNVJaW+E5iCL6roLmg67xquc4qllcIqERMcfNXTe2s4ONIghuYGQTwQbIUCswvYwG72l0cOXVXZEEolCEAiUk0CTS0QgNUqgLqbw0wS0gHTUWMppOgscHTBBmNdEHinAYtmEdWfjXEtF2teSNY1n7Kh2VWZani3NB1ygi/GxWVPGYelRp0KLz+HIOdtVpJ9R7RutX4jsoxDn63jP8AcqC29lYh3/r6gjr+aR7HrPLmvxbiwaSCQTvYm0LSh2lgKLMjajmtndrifcLqwuLo4s1DRLnNZEkyJJnYorjHY1UW/H1LcARb1XfQomlh2UXVHPIaWl51M7+60AF+p4oyguFtjuqjyx2K+B/x9WeJBk+6t/ZTqga0Y14yCCADwHAr0S0QbX6rnr4mhhQ59UOALw0wJuRb2CiuVvYzmva842oS0zJb95WmJ7L/ABFYVDintIEAZQY13kJHtnADepP+n+6qj2ng69QUqefMQYlsaDqgw/wOf/WVI4Zf7oHYbRri6nk0D7rar2pg6FR1N4fmbrDRrHVOv2nhMPlDw45xIho/MIMP8Dp//E1fQI/wKjviavt+S6aOPoYik+pTY/KzUFoBNptdc3+O4L+ip5gfmgP8Cob4it7fkj/AsP8A+/WjlH5I/wAdwo0o1Pa/ul/jmG2oVfQfmgf+B4b/AN+t6j8kf4Hhh/1q3qPyS/xzD/8Aw9X2/NH+N0NsNWJ4WRD/AMDwv/vVfUfkj/A8J/7tb1H5LfGdoMwjqYNB787c3hgAf3U4XtFuLqOY3DVG5WzJgjXTRDWX+CYP+ur/ANw/JH+B4Mfz1f8AuH5J1+1xRrPp/hKrshiRYHnoo/xp02wFU+Z/JFX/AIJgv6qnTMPyR/gmB41P+8fks/8AGKn/APL6nkT+Sf8Ai9Y6dnVo6n8kF/4NghYuqdM4/JI9i4EjWpcf1/2RS7VrVKwpnA1GTEmScs7xATr9pVaOJbQGEs4gNc5xEkxyKI7wGhrWN+kDKByiF5vZ1BmH7WxdKnOVrBEmdTJuvQmrkGZrBUE2DiR5mJXDgS89sYw1Q0PyNkNJIGm55Kh4vVn+t0eyxELXFzLD/nd8hZDioAfUt1iNVtwQNPZIWRbgiGkncpIo5oQhAIKESgEJXTQKEIRtyQBQj4RKAlGoS0QgaOF0uqEDlJEp7IFMJpaIlAJFNI8EB5pG10+SSCSlxKZPJIoER0SIi6d7pTryQS61lm7itHaT1WZPogvDCaw5Bd64cL/GngF26iygE0IQJPdKZKJlA5C1bosv1K1Fh5IHKc6JckzYAoFaJStIQD4RzCNUGHapjD0RxrsHufyWwsFh2pduFH/zx7ArfqgD8pbgJ7pC7gg4u33ZexcSZ1AHqQF83iobTpjcD7L6L9ozHY1UcXNHuF87jNWjeCt8UrvriKNEf5R8BYrfFGBSE6DXyCw810jnQiw6ISVQ7ckbIGswiJQGqEI/WiAhBQnKBIsjW5RqgEk9L7ovwVBqlZCX60QfWppShcHUIlG6JhFCJQifZEEoQhAIujqi0oDnCNEItyRRKNUJIh6f3RKJRKKEeaRT80B0QhCCTN1j/wBX/wC37rY7rE/xR/pPyogNpHsoqaLQ/KzqCxKKnsoxicSONPjGhXqgk0AQ0uJbob6jmvJ7Ln8bXHGkePEcF6zRmw4BMktEkzw14qhsDg2HgGw8IAgDgjJLWkUgI2LQYusiBWomnTqw4AXg2PHzWb8JUcP42UyLgH4lFdOQ7BsRoQPJSGVGmxEDQQAPYLDuXNAHfusf6Sbi/kra0Me2qH2/pj6pvF1FaRUFKwBqcoGv5KiKgAygOte8HT0XMcMGguDw1pF5BJuddeaTqDXWNVwMGQBr5bKpjpY14EvdJIFjFir2mbcZXG6iwlpbUdlNgC2dfhUKLSQWvMxEBtteChjp069QjS0i3MLkFGkyGtnNJkhoNt+nJVVoMfUD7yTMAA28yg6bWuL8wiQRqOogrlbQoCWsLgTqLGd5vYJDDUycuaoc2sAQONpgKmOu06iRqJFpQ76XDkfhcwwzHgHPUJkGZAJINvhdJNj0v6IjyexsLh8Rgc9Wix7g8iTewFgu78Dg/wD4al/2rl7At2e4cKh+Au+pULIhuaQdLabKDP8ABYQf+mpf9oU0KVOji67aTGsBaww2w1N1uXxUa0CZBJPAKYy1i4NJc4AEgi0THPdUWNx1ujcdCkLj7IOove6BnReZ2zmOHZmbAFZsGJkQvTJAaSToDK8vtRlSphnHZj2uInS0R5zKD0Dh6A/9PR/7B+SQpMbVBZRpsAGoaB5SBK1JlRUZ3gAkiDqOkKDGtSb32HL2Mc41DMNF7GBzWhYXU3d61hhpiwJFjaU5bS7lhvLsoPMCZ9AhtPIKt5LyTfmFRlhWn8LQyw1pYJNr2Gy3yM/ob/2j8lz4dgqYPCkkgsaCIXTKBZW/0N9Ai17D0CEIHPIeywqGMZQJgAsdckDgtlzYilTrYqgyqxr25XGHAETa8FBtUfT7twe9uUgyMwuIuh0ljcroYLkzFgFz18Hhm4eqW4akCGGDlE6G63DQ+g1rhYsEjTYINGkgASTA3OqJPE+qURA4CyEDzEb+6UnihLkoMPE7GVgDB7tt9bSZXJ2s6DgS0yO8sTvpddjR/wAbW502/JXF2uAHYJo2qW9lR0Gu8VxSEQWl0xeQQPusMC4u7XxpP9LfPRaOB/GNcdO7InzWXZ//AJtjf9LUFYv+S/8AM7hxCyFt1riz/DP+Z/2WWvVQAuei34LFus9FtwCBjRCESgLoQhAeqN0SjzQCU8kIlA0pRKJugEceaEkAhEkI4oDVFv8AdF9EIDREolCAQdUIQHJCUpyboBKUSjggSEcUuqBckkylugUpTOyZ3SkcEEu6rMn2VnZQ4BBrhP4p6Fdka8Vx4T+KeQ+67BooBCESgE9kt0eiByYWrdlitQdEDnmmdD0KSH/STyQAPhHkgahA+keSBqOqDm7TJNTBAb1pPk0ro8lh2hBxWCH+Zx9B/dboBIfUnukB4tLIPM/aUkdltH9VVo8pXg4y9Zo4j7r3P2lP/B4ds/VXHtJXh4iDi2DiQL8yt8Ur0MWSKjBwCwnmtsX/ABhyH3WOv2XSOdEpbpwNEpVQap+aLpXsgdyi3siUTGu3NAba3S06o1/JPZUHHVHOErFPkgLlLhy0TvogidkC8krp6pFEfW9JQgIK4O4uid5QhApTSuhA0JJohJhCSKcIS+EIHbihJEoGluif0UaICUShFkAhCEQjv0WWtQf6T8hamb9FkSDUHQ/ZRQY4LN+nMhW6xUO0QR2WSO0Kg40zbzC9UEfhwXAwG3uRoOd15PZhjtMjjTd8hevTkUW2kxpp8oqG1WNwwqtYYLQco14RKyOMpM8IaYERJMGbm/JdFMVA2HkXAtwPwnJLbgCNBI46qjn/ABLb/uHwd5V063eZSabQ0AmZmI8ua1IMghw1NranRRlcST3ltgSCCd7IrA4wOt3RcBuJI+FVTEPAH7lrmk6yY+NLrZoJpGX3JN2mI80FryAM50gnTa2iDN1Wo0FxohwabFski2saxdT+IqkF34fMYGgNzw8lqWPAAa8jSZufJAY8NA7x2YGSdZuiasQWiBY3iITgWPD2SiLT7ynZEKBwvOqIA0EIlCB7aeiDcHofhLin+RQeZ2DIwLhwqH4C9PzXj9j4nD0MLUZVrMYe9JAcYkQLx5Lu/wAQwX/xVLoCg6ZWIcBjqjcwk02wCYMyVB7RwQ/9TT8pP2XI3E4Sp2znzsc11MNY4j+adLixQenLWglzg0SdSB8okGCCCDNwZXL2i+kzBVe+IhwhoIm5Flrhn0qtGm6gWmnBAgQBGtuqCw+m+WtexxgyA4GB0C8/tZxpYUjvW5qjgC0i5A3ib9Vpga+GqYvEtpFuZxDhDYkACbxx2WPblWkMMyiSO9JDhIEgA3uor1Tt+tkpXAe2sCNXv02YVP8AjeB/qqdMn91UdeIJ7zDEf+79itToeh+F5VftjCPdSLTU8Dw4y0AxBHHW6s9u4P8AprXm5A/NQdeDIGCw5kfSNei3zDivIw3bOGo4alTeyqXMaASAIt1Kv/H8IJinW9vzQepmGkpZhxXl/wCP4balV9R+aP8AHqRnLh6p6Efkmj1JGx+VmQHYljp+hp24x+S8/wDxtv8A8HVI6/2UO7Xc+qx4wdXK0EEGbzzjkqO+34SuA4ukOIJEajRbU70mH/KPgLyn9q1H0nU24CoA5pbvYERpCGdqYkNa0dnVDAib3gROiD10l5f+J4w/T2ZUPmfyR/iWPOnZj/MOP2UHqFC8v8f2ibDs0+/9kfju1P8A+XDzB/NB3MM42tyYz5K4+1yRXwJa3M7vTAJiTa3JZiv2oKz6owIl7Q2NhGm87rLEf4niH0nvwgaaTszYIF/Xkg9Yue2mS5jWuv4S+3rH2XH2e2o/G4nEuY0MqgZS1wcDBuJtpHBZOrdrvBDsJSg6ggH5K27MZi6bnjEtaymAMjGxAM30v6lBOL/k/wBTvlZDTVa4szkuPqfw4jgsQbaIKb9XmtvusBr5hboKFkJBCBoS+UTFkBCaUpSge6EpRKBolLVF0AiUSkgcpI9UIBEosUT6oCboR9kkDnh8IsEpKfJAXRMJSmgDCLI6JckBKRRqhAidVJlMmEpv9kC8vNHG/ogondBBJ04KHKyRw0UEHXZBthBFQmLgfddd1yYQEOceAXXdQFkFG6EBCP1CEIDRahZLUaIHwSf9BHIp3SqHwOPAIH/KOiG/UOqIsEN+oIOXGie0cGOTz7AfddK58UZ7Uww4UnH1IXR5oBIfVKDuhgvE3CK8j9pTNPBt41p9AvFcM2Opji5vyvY/aM/vsAP8zz7LyGDN2jTv/MPKLrpGa7cXPfkcljK1xN67uQCyW/jn9CJ1uhCqAeiEgmgdxwQla6LKg9+aEfkhA48kCOCUoQOeSSY8tEkAeqRCc/qFJ80R9chHNF1wdgjqknqijRCEkQXATlLzQgLBHKUIRRKEI0QBQj4QgW6dpS8kRqgaSEaoGjqkEIAlY2FRvGD9lseixNqjT1+FAOUO0/JaOgrN2iDLs3/zVvAsd9l69EB2HaBoRtbjsvI7PP8A4swcWu+AvWw4/wCHYCNjMiNyqFTY0UBSDnOgEExxKh+HpwXENBG4aItO3mqpVSXFndZAASIJOh0Sc57S8NoBzRckbyOHyisu5pi2d0jUwN/vzR3FOmCe9qREgADQhX3tUgu7kCJgEEzb9BLvq1iKIc0gAgNI8lFa0gKbW02hxBk3I3PVaSuc1q2vcu1uMhJA66FNtTEOqMHdZWyc0i8bFExvI4olCFUCJRzS1QNB/UpSmgNUbyiUgg5P8KwJmaEyTPiO/mgdl4Ef+nHm4/mutEqDl/w3An/0zfUn7qm4HBscHNw1MOaZBuTIuN1vyQiuOiXYo1KeLoh9Mw9oc2wMx+puqrCpRqUmYVgbSZchosJMGeXS665JSlDWFShTosqPw1FjKpEBzW3M6pYel3tEfiqLXVGHKC5oJgaXXRKLoaz/AA9Af9Cl/wBg/JPuKH/sUv8AsH5Kk5REdzSH/Rp/9g/JAp0xpTZ5NH5KtETKBZWj+RvkAmTEaegRKJVDk8Usx4pFCB5jxRmPE+qSDogcnilJ4lCSByZ/NEniUkWQEolCR0QOUkIQEo80IQebiyfBb+Z3zqsgRxWuKMhl/wCZ0+qyCgY+pb6LnbBdysuiUFDREpDRHwgevVJNJAIQhAbpayhHRAIsiUICUpT3QgSd0kaWQHFOUoCEAUW4olGyAuiEeaL8bICdUbboQgOCScpIBIzxRxukQRy4IElP6CcpHVAjwRMJ20SQQbqSSqdHFQUG+D/nPRddly4T6XdR8LpUD/VkIQgEI05IQAHytR7LKFqED3U1foPRUk68jeEDmQDyQz6gg9EM+pQcuIE9sUjwoH3d/ZdNlzVL9sR/TQHuV06KqSG6oQ20oPD/AGhIOOwTeAefYBeZh79pNG2b4C9Lt0z2rhhwok+p/svOwQzdpDkSukZvrpxB/fvPMfCzCut/Geeajy1W45jVAKDbzSi8qofRHxwSTQGqNEbJwqFPonEXSTQJCD7c05QKCN/RCN0+KBSlCPhCI+sTSRuuDue6SAiUAndJG+yAlE7IQECR0QhA0pRogICUI/WqEQIRqgoo68EtU0BAcUShIlASsnfW2+/2Wh+Vk76m8j9lBRWbhqrKh3GeqDHAGO1aQ4h3wvXon902Np4Cb8rLx8Gf/FqR3JMei9ijHdi+hN7cUUAOLIL/ABHWLwJ0TJIIu2BrJvyUMDT9AMCRIjc3SqUKb3kuc7xRIBjTTmqG8ZzPeta1rrkG8jbhqglgfLq+gsAZPElS3D0xIhxAM3cN97BT3LGw5jHAxcAiL7aGVBZkBv70QL6G4JsU+9ogR3jYM6TOn91LgHPZmY4OiJDoAA00Q6jSJcchJNpBMneUFtexjAMwtbQz6INamLZpJMACTodIWTqQLQcvTK43nVWKeUOORocNNTPAlBbarHTBNgHRBBjipOIpCLk6aBFNpzElgbAg8TbjwSqguIaKYdBFyDEdUCGKonciDuNSP1uq79pJAa+QL6DWwGqWQtByspiRw1M80BjgAGsYG3kQJPD3VDdWYIEGSJAtJm26n8S0yWseQDrYDS6tzQ4AFo0vYHyuoioYENDQREROnDRE/D/ENAJIIgEmYB6RqbhW1we0OGhAKlocSC4ZYFpg9eitAIQhAI+yPlCARukiUBKEIQCJQkgaWiaRQCEIQCEIQCSEboBJHVCAQhI9EDQkmgSf5pIQedipPdiRq+w6rILXEj6Lbu+VmLKAb9S3Kwbr5hb8OiBoRPuhAboQglAXSvKdkpN0BfVBhCJ9EBEIhL9apoEnEJI2QCLIR5ICdUXJ10S4oQNEpaoQPVGiSEDRzRqlymyAlE21Rol9kBaEk5SgIEl8I1uiUCKJ23QTqlFkEm8qHWVKXAfoIOjCfwyea6dVhhABS6krdQCfmlyQgaeiSEAJkFarIa+a1CBpOlMJOtpvCBmd0U7uQYTp6m2yK5CP/GKp4UmD3JXRO65qd+1sXyawexXUUC6Ibv1RKGmxsg+f7aM9stHCh8lcXZ18eeADl19rEntur/lotA8ySuXsr/nXHg0+5XSMVrUP71/Uyp9E3Hxuvck280luMDT80plNLQ/qyqAJyjglzQAnyT16ITNyqFKNN/snPoiNEQthqnEJcUckDjmlEIRqgCeaQQg2QfWShCS4O5yjW0QiUSgWm6aVkc0BKE0igPLVCJR5oCUFCSBygolJA0IS0QCBZEhHRAIQUT7IEdVm4HMOv2WhCzIlwvoVAKXafZUeKk3koOfC/wDmdAx/MfhexTILCf8AMdTOh6LyKRjtOhzf9ivUZUawOa5xJDjoCdTbZBqABAAgcAi24005KO+Yf6/Jh/WyO+b/AEVf+w/rdUXKay77buq3OGH80d8f/Yr6f0D80GqFl3zj/wCnrX0kAb9bJ53/APsVPYfdBfymozPNu6d1JFks1T/2h0LwgtErMveP5GCOLwpNcjV1AczUGqDZC5ziW6d7hvOqFP4ymNcRhR/+8lB1WS0XGe0KI/8AV4QdXE/dSe0aP/xuE9Cfug70rLgPamGBM46h5MJ+5R/iuEFvxzZ5Uyfsg70XXnHtbCA2xhjgKR/JQe18MLfiapvtRiUHqIXlf4zhf/exH/8ATCP8Xw39eJP/ANoEoPV0SXk/4xhh/wDFnyH5qT2vhyPoxfSQPuoPYjkiDpBXiHtiiDIw2JMcaoHwUv8AGKZH/KVdd6x/JUe5B4IiNvZeC7tZht+CdHOsR8BR/isG2Bbbc1SftdB9CkV8+e13kz+BpdS8n7Jf4rVH04PDCL3BP3QfQZmj+ZvmQlnZ/W2/+YLwP8WxOn4bCj/7Sfuke1cXNqeHHSn/AHQe+atP/wBxn/cEu+pf+6zqHBeD/ieOIt3I/wD3QSPaXaB/6jB/+7CD3u/pf+43yMoNan/XryJ+y8D8f2ib/iI6MaPsj8Z2gdcS8dAB9lB73f05iXeTT+SZqsGz/JpP2XzzsRjz/wCqrf8AdHwp77HGQcVW/wC8hB9F3zTYMq//ANMoNQ693W8mFfNl2KcPFiax/wDvP5pZa+9ar51D+aD6XOTcUasc2gH5Rnf/AOxU9APuvmjTebmo8g8Xn80xhzxJ6koPozUeI/dO83AfdI1nD/pi3F4H3Xz34cnf3VNoDNPNB6eIjMwCJgkwQdTOyzWILaUT6AKjXpAHM7L1EDog0b9XmtisWxIvrpC2QUEICVkD8kpRpshAIRKECRpdGu+iFA73STS4qg80IOiXNA9eCUwiJ6IQHqhCEBeUSj1RugEao1RKAKEI5FARyR+SEa/3QI7JFOUiUCUlNLigSNB90WSPBBE7clJJ4+aq0/ZS7qg68LIojmfutpCzw38FvOflayoCUSiUigYKEkSgpuonVajosm6hahA1LlQUuGnkgZhOnqbJE6lVT3k6oOSl/wCY4w82iejQugrmw0/jMaf/AJo9gF02lAiU26JJiYQfNdpGe2cWeDGj2lY9kD9/UPBvyVeOd/4pjzr4gB5AKeyPqrHg0fK6RmnMkmNSflCJBB6oXSOYR5o80TogCOaWicjVJAwnKSFQSnol8pyiFHNPTeyUJ2QLmnPBJHkgCf0FB1VSkg+sQhC4O4nkiUTsjXqgLIRujmgEIRKAlCCkgaSETsgEHRCEBKJQiEBKPhJF/NA0k5SlAFQZzK7+vFZkgOUA4WUaBZ4jE92Y0veAFz/jXCo3wTTJg7kc5FkF1g9tQPYYc0yDEqHYzHE/8zUHIAD7LpfEk8dFi4BBicXjz/6ur6AfZT+Ixx/9XW6SB9lrARAQY99jT/6uv/3kKS7FHXEVzzNQ/mui2kIi+kojlLK7ta1U9ah/NLuXnWo//uJ+6645IjaPZFcn4cnUnzcfzQMIOA9SV2ZSdtUwwj+X2QcX4RnBvoj8Iw7D0Xf3ZOyXdO4a8UHD+FZwHoE/wrOAXb3J4I7lyDj/AA7eHsj8Ozh7LsFFwujunIOTuG/oJfh26x9l2dydNE+5OkoOQUWjZHct4e67O5PFHcc0HGKLDt7pii3h6rq7jmjuSN0HFUY1rbC/Dir7sZMxY0Ac5VYinA0kLHDl5pGkWzJ5BBoGMIkAEEao7tt7D0W9LDhlMNnQKxRAQcvdtEwLdEZANguvuBxgI7gXug5MgJ09kZR+gus0W8bpdy39FBzZRyQWjRdXctR3LOCDlhGULr7tnC6MjBt7IOTKmGcl1Q1BAH3QcuU8Esh4LqtpGqLcPZBy5SjKeC645JX4IOXKZiCqykWgrognb2RBO3sg5i08PZMNJ20XRlJ/3gIA2lBxYmRB2jXguRzKlTKIJg6dV6tZgc0LnawMMkj5Qb0GEU2Dgb/kulYMdYCNCtpQUCdE5SCLoBE3Qkgc7QjZLRHygESgj2SmED4pbp7InZQCUc0I/V91QWBRzSRz0QP5KIQhATzR8oCEBruiUbJIH+oRujyRyQHPZHFCUIETG6SZSQKY4KdVVkigXKUbBCRt/dBBFypKowCVBQd2HH7lvMLSLqKEdyzorPFQCSdtkvsgE0Slvsgtl3WWqxp/VotkDCR+SEwpOsoGVVPfqpJKqlf1QceEM1cU7jWPsAPsunzXLgdK51ms8+5XSgCm0yB1UlW0WHVB8lizOPx5n/qkeghX2TaliDwA+CsK5BxGNdxrOv7Lo7Mtha54n4C6RmpEwExpCNRojzXRzJPz90I+UC13TjkknKARb0Rpui6oJRMolAKIfmj4SnmiUDSNv1KYt5otf8kEwlqqRbdB9VKNijZC4O4KUppb80DlKyEckBdF0IQG6JQiEAiYSTQCEJICUSgo0QF5TU9UIGUvNHmhAEyFk+5kLU8ljUkX2UHDjGF5kG0pYfDlwGZ0tEHLp7roeWl3iE9bJscwXAI85QbZZ1SNNpUtrMB0nzWnftIPgb7oI7tosju28Ey8XNgjONkC7tvBGRo2Tzjh7Iz629kBlbwRAnT2Szn+k+iYc7+koHA14JwEsz+B9ki58fSfMhBUW0RlPC55KZeg5zeR6oNe5fH0GOKXdv8A6Vllf/UPUoLHnVwQaGm4XgX6JZCDtPULPI4fzegT7t1vHogvKTaR1kINOP5287qO7P8AX7Jd3/mKDQMA1qMHmT9kZWDWq30P5LLuh/UUd20blBZyjR0jjEIzNG/soyN/qKeRnE+qgmr3Th4nunkAfusKbaLXE5n+gW1SmwjT3WbabJNvUlBqKlEf1nzA+ysVKP8AS7zcPyWRZTEAgQmBSGzUGne0R/I49XfkEfiKe1IHqSVE0xNm+iXeUxsPIINPxQtFJoE3AEodXY6D3bAeQP5rPvWDa/GAjvm6oGajdLT0KM41vytKO+bxR3rRugM/+U+iWd1/AfRBrN4pHEDggeZ5/kPsjM/+k+yg4gaX9Uu/HBBcv/pSmoYGnmo7/lfqjvjayov94eHqiKh4KO+d/SfRHeu/pPooLh99PdLK/WR6KO8f/T7FPvHm2U+iCgx27h5BMMP9XsozVP6T6ImrplKCnU7fWVkKYa6TcjSVpFb+lHd1XHxCEDZw4LXdJtMgaKwFQ+SJ2Qj9SgNUcUJICUbIQgOqUJ3KSBpIOwlCAQhCARslKcoEiw2RdEwge6WiJ5o+6ARdGlkfZASnzKninwQCNtUJICUphBKV9PdAuN9EimSkUCTSlH6hBDjfzWZIVuCgwg9GkP3TOgsrSpj923p9kz0UCSN9lUFJASkf1KLJFBdK7lssKN3Lf7oCb6oOqAib/dAitKSzKukYvzQcXZt8O525qPP/AORXTMLm7OH/AAbTxJ9yV07oEVTTooPRUNJ4BB8WTLcQ7jVd8rt7PEdn1TuXH4C4GmcK4/1PJvzJXoYO3ZjzxcfsF1jNT5ISklPzW3MW/wB0TCOqSAtxR+giEazy4qg5J6o04o80BGqP1qhA+EBKPhF9EIgsnqldCAKIOwlGqP1og+qlKUIXB3CEIQCEckIBCOUoQCOSEpgoDzRKOqEAiEIQCEIlAJJ6IQL7JJkfrglF0AbhZustYUObPmgwcxrrwL8QmGt/pHorNI6AqTQcd9VAvAD/ACqg9nJR+Gef5x6I/Cu/r9kGmdvEeSWccQo/CH+v0Cf4QD+Y80Fd43+pSao4p/hWj+Yp/hWRqUEd83il37Vp+Gp2sUxh6f8AT7oMu/HBL8RyXR3NP+gfKO6Z/QPQIObvzw90Gu46BdQY0fyhPKBsIQcfeVDsfRGaqdnei7YQg45rf0n0R++P8rl2BFkHERW4FGWudnLsSmEHIWVuB9Ud3W4e4XYl5IOTu63D4R3VY8PMrrRwQcnc1TuPMo/DVP6hddaXOEHN+Gfbx+yPwp/q9l02Qg5vwx/r9kfhv8/sujXdEjSyDD8MP6il+FaP5j5LeeGyck8UGH4Zm5PqmMMwcfVayeCJQQKFMfy+5KruqY/kHmE7o2QLIz+keieUbAJaXTQLKOA9EQOF00pCBwP0Eh09E0bIBKdvdEIhAShG6EBZEhCEAiyOiEAhE8kpHFAImEeSU8kD4JaoKLBAWQjRGygEFF0eSA+UvJEoOiAQhE6KgKJQlN4QOyET7IlAaQhKUSgf3SugaonmgaWluKPNBQIyPJIzKCQkUARqkUJEoAIJsiUnFBLgSsyLq3QbKdSOEoPSZ9IHAJqQfCOIVbqAslCeqNVBN7qXb8lcKXfZA6F3FdFgubDH94Ry3XRIG6BhLU2QDJF0DUqgKptqZPAH4UE6qnGKDzwafgork7N/5CkeIn1JK6LLHAADA0f9A+FsZ42QIlNxik88Gn2CR0U4oxhKxnSmfgqo+MZ/yTTuT8lejhrdljmT8rzW/wDJUhxAXp0rdlUuJP3XSMVmhBF+qS2wclCU7yiUDtwRsiSUWKqGhJO4QH3RPqjkjhzQHnqEfKJRCAT4paI8/RAc0InldCD6lGqESuDuJRzS3RKBpSi6aAQlKEAhCEAiUShAIS1QgaWqJRxQGqEI5oBEIsjVAfqEIlCAQgIQCEaIQCEbJSgZMJeaEBAI8k0pQFwhHNHNQNFkpQgER6JyLWTi0oInZLkgoQFwldE80IHKJ2SOiEBKJShHVA0kSUHogJ2QlKLoDzQi6IQCEiloUDlE7pTqgdUDRKRQgclEgpSQjRA5QkDqhA0JboHwgr9XR5JIQCOSOiP1CAQkiUD080kfrVF0AQiyEkDSQj4QHEIlCNUBohKdUeiA0QhCgETulHujTdUHynPNKUIAIlLVF+Kget0fqEvOyJVD1tojVKZRsgaJnayOfujRAaabIR6JIEYSTSO6BTqpOqpI/ooEkUdeKD1QS65Uj6gOaZuVIu4Difug9MQiUBEqATCESoCFJgOA+VWyyrXIQa8CNdiOCADPVGFPhIdeDut7aQghrYugG6pTuqoOqVcxgqx4Uz8J9VOMIb2dXPCm74KDPBiMHRHBg+Fqow4jD0xwaPhUUC3WXaTi3szFO3FNx9lqubtgx2Tiz/8ALPuqj5Q2w1IcAPhemBHZtAQdBb1XmVBFKmOA+y9R0jBYcf5R8LrGOTEpJxqiFtgkbo+EWQERunPqkn8oCSEA6olFv9kQwdU4UhO9kBCccEalHKUC580b2REdE0CQCkmg+olEo1QuDuOCJRuhAWhCEboHukhLkgaSaSA8kWR7IQEoQjW0oFACaOaLICUShCARNkI+UBKESl0QMIlJPVAJXQiUDS8kefqj4QCJQlKgJRPNCEByRPNK6aBpTqkmgOSgh8+F+UbgiZVzySiUCvpKc/oo0UyUDlJCPZA5CUoS4oHKSEICYKL6xdF0aWQCEtEICUI1ReUAUtE7poJhGicIg8ECvCJRpujRATpdFkIQEoT02RCBeSYskmgJhGvmhLmgEeqETqgcxskhHRAffghLzQgZS56Jpa3QB5pWKfNLmgeuyLpJhAja6LyhKVA/JCJSNygEIJ/2S9VQ0p5IlCA/Vkk+KSByiyJS1UD5olCQVDlF0eSLIC+qLotCJQLipOqZlImyBckifVOyRKBT/ug7Dijok47IJd7KW/xGjmPlUd+Smn/FYOJCD0k0gidFA0WSunKAlTUOioKHnxeSDSho7qtZWVE2N91ogqSVO6YUi0oBZ9oH/wAMrjiz5WkrHtQkdmVecD1ICK0piKTBwaPhNAs0ckXQLcLj7dMdi4o8Wj5C7P5gvP8A2jMdjVhuS0epCfUfOV7Bo5aL1atsPQB/pE+i8rEHQcF6uJsyiODRK7RiudCIRC2wEj+gmiJQKJ30SLm8fRD/AKVnqYhBrmAvPulnExCxMhGcjmqjoBBT/Wi5+85dExVHvxQb/dFxCx73eTPNWHk6HVBpskpDpt7qlAcEI5JhB9PohCFwdwhKyJQE6oQdUID4QhCAlCClCBo+EJckDQhCBJpIlA0JI6oHxSQeiNkBKOiEIBCEkDR5IRqgSaEkAhEIUAkjzTQCEJFA/uki/wDshAI1RdLzQHmldPVCBQUFOySAQiRxRqgX6lEJ8kaIFCOI+UWhEoFCNZRqidUAiEdUaoGlKaLICUSlomgVvVEJ8fslKBcESQjTZHkgcolEn/ZFggV/JF0/uhArSjyTS4IBCEuSB+aEfdKUB8c0bo0R5oCdkIQeCASlHsgoBHNK6cIBFkvlNQKYRKPOyX5oHKXHmi/90vJAaIndCFQEomUaJTvt0QPzRMSpkcE9VA5HEot7pcCnwQPiYWdavSw7M9eo2m0aEmJ5RussfjGYKgajhLiYY3ifyXzFetUxNU1azi9546DkBsqPcd2/gg7wtrPGxDQPkgpjt7BEgFtZsm5LAY9Cvno5JQFcH11DFYfEj9zWY/kDB9DcLQtI1EL4zKNeHBbUsXiaP8PEVG9SSPQyEwfWG210olfPM7axzIDjTqDfM2Pghat7eqj68Mx3+lxHsZTB7cfqFJ1BXlDt8f8Awhj/AFj8l3YPG08bSL2Nc0tMOaYkemoUwam6VK9dltwhw3Tw967eqD0eqEhwTUBCf2SSugpQ7Xmq0UnXmg0o/STzV6dVFGcp6q0FbeSkbp6DVIIAwsO1L9nkcXMEf/cFsTose1CRhGDjWYPcKDabBB4yglJVSH1ALzv2lMdlR/VUaPdeiPqC8v8AaY/8DRbxrN+CrPUeBXvUA8vdetixDmDYNFl5NQTWaOJA9162LM1gOAXWMcnObTZHyjRImJ4LbmaJjdRmSJQUXAqCCRb1SkRpZIkqgMC03U2GyNkigJCNdvNBCFQJtJBkJJ6f7ojZpkTxVNO068ViwkHUXWsqKv7IQL3TKD6ZEo5e4Sled3O6JRz1RrzQCEFCA0Rui4Sv5oCUboKSBolCEAhCEAhCEAiUShAJSnKECTQkTogaJS+USgEInqhAIlKU5QCJSko1QO36KJ5pShQCERsieaAshHNEnXigSNUfrRGloQBSlBKUoCZ6Jpa76IQNK6Ec48kB+tUW3SlHkgZSko5oQCNEEIsUBzhGiWuyNOqByiUkroHKUwhJBUlOfdT5ImUDRokiUDE6+6aU8kTBUDR5IQgEpQiQqCUpRfyRreUAhCLcUAjREoMIC3FLoml+SAS1MplJQGiEfCPLogP1dHmj3SlAWR5oSnn7IBCPNGnrogEkayUSOKBIk+iCUroGhTP90clRekIHxxUg7SuTtbEHD9n1C0+N/gbtc2J9EHh9pYs4zGOeD+7YcrBNranzK5wfRSBAA4JhUOUoThFlQoShNF+CBXREoKoCRCCLhd/ZWLGFFUOYX54MgxET+a4DHlK1pEAEzr6oPYPatO2ak8Dcggxzhd+ELX1mPYQ5p0IOohfOEz5rowOMfgq4eBnpn6mg+4/V1LB9VKYWVCtTxFIVaLszXaEbcQeBHBaBYFSiUkICealypQUG1Iw3zVyopfQrVD2Ug/KZ0SCBTdZdpXo0BxrN9itNx8LLtGZwo41h7AlFblT5IJlKUDb9S8j9pjNHCt41vgFeuz6rrxv2mN8E3fOT6BWepXjCXYumOLh8r1MYf355ALyaZP8AiNIA6vC9HGOJru4gBduLnyRmmeSkmbLMEokmb6rbCpi0aqSZ3Sul5IhzOiEpC1sW81RnElBEIEg+ao3CKz5p24IhGyIIHBCEX1QMWMrUXE8VjvPFatMjzUGjTZVChqo8yivp5OqSESvO7hCcpdUD3Rsj5QgSPJCEBySTSQNKUIlA0IS2QPZJCEDSQhAIlGu6N0BqiUoQgaQKaXmgaSEIBE8kIQCEuqaAQjSEfKgJRcboCXJAfdCEIAoSKJQCSCSkDpe6AHRPVEokIEAUTCcj+6UoAcYRCSaBJ/ZKdka/mgJQiEaIDVKSmhAvNKd9k/1dCBXSTKUKBouUI0VBdMFKdUpUFjogazKQCaAStunsl5KgkRruj7I46o57IDdCXD4RyQPyQUcUp2QE6oR+ro16KARdE80eaBTfRNKdkX/JARsjj8I+Ej1QCJ25IEIKBHTmkLC49CnySnkgaDKXBK/62QB90IKlAWQSieJUk78EBKWYAEkwBqZgQkXQNV5PbOJc2k2kDGeZjgNlYPRpY7C1aopMrsc82AEwfPQrzf2grTVoUP6QXuHM6fC8oQNNjY6ERunWqvrVc9R5c4wJPLRXAoTukND9055IHsiefqlKJVBqhCUz0QCdgFKZOyBTKRJGnBGtuKstt5Ih0qs2drxWxHNchELSnVOh9VR3YLGVcFWz0xma4+NhP1D7HmvqgbAxExrsvmeyqH4jGs3azxOPTQeq+klY5KuUT6qJndKTxUF6SkfhTmP90Sg3pfQOq0UUr0weKv8AUIC8KdkzolNoUBN1jjjNbCCNah9gtR9QtuscbJxmD5F59gqrUlCClPogdP6j0XiftIf+KwQ5PPsF7dOJPReF+0ZntDCDYU3H1ICs9SvLwzS7tSkdg74BXZip799+HwubACe06fIn4K68S4Cq8byu3Fz5OeOaRBH9lQ9uikmdFtzKUTIjijkiyoArYYMcVCEFuEX2KQMKZRPNAzdHlqlqhAeSNd9E0W80Ek+61piGrNaM+n4QaN1VCOKTQqhQfS9EIRZed6B5oQhAImUSlMIGkiSgaIBA/UJSgIGhCJQGiJRKSByi6WqEDQkiEDSQhASjkiUIBE8EI3QCJRZCAlIo4o0QB0RKOqFAcbolCNEDSuhE3QCPK6Ep5oHKSJhKRdAEg7pIJ56IsgJi+yUoKSBzsidUr8NUTHVA51uhIfKP1qgJ4BEo4IUBKJSCOqB3QiYSm35IHfVCU+yRN0DhCJ2RKBRCfRO3mj3QSjRMxxQqHOkJykPZOFAapfPBPVBQLdEpaI+6oEIklCgNkk4PFKQgen+6Oc2R89EpQPTUpFEjRF+KAJlKeSJOiON0BuiAEpN0SgBaeCJQleUD1t7JIlKeaByRsiQkieaBFJM+6UoETtKk/oJk+ykmyDN5leV2pQNWmHNu9hJgbg6+a9N0rlriToqrw6dGs8w1h6m3uogtcWu1BIhe0dr7rzO0Kfd4jOPpeJB5jUKjMGUW/wBlAdvKoGVUVOiXqkiUDmyUokKUFApE6pTCUoKZdwW2ZskE6FZNaYmNUCk972tYJc4wBpcoOqh+EJd+Ka9wMRlJHwV006XYjnHvDXYCOJ/Irid2fjma4dxH+Ug/BWZp4hk5qFUcZYfyQfSYF/ZWEY4YbEN8Wpe6SY2uAuDEdu13ViMMGMpCwLmyTz5dF4/ekGDInYgj5Rn2jU3KmD6rAdoU8VSGdzKdUWc0kCeYldguDlM9Lr4mx/uqa4tu1xadoJHwp1H2pttokvkWYzEsu3E1f+4n5Wze1ccz/wBQXR/U0H7SnUfZUR+7BVwV8Rje0sVi2MZVqQxo+lggE8TGq9P9mcbVNd+DqPc5haXMk3EG46EHTkpg+jcbBKUO0UlQNpl44ysMWZ7RwonRrz8LVs5xwlY4gT2nQPCm73IVVuVJTnl6pFBVPU8V4H7QGe1qI4UT8r36WhXzvbhntqOFEeUlXilcvZt+0WngD8LSv4q1Qz/MbKOyROOJ4NK0qAOc4jdx+V24ufJnJ0jVSTPkqjYoyFxELbBBuYFTF1tBAAiwSLYuN1ROW3MXUq/1dJwi3FETuhCY1QK+iPJG6sMm8oJvwQr7sgg7Ku7nVBkASVs1p8lTWhoH+5T80ABCfRKYTUH0qJCSLrzvQJP90IRGqAlLihBQEoR5+hRc3QCLIRdAXTSQgJ3RdFkIBCESgEIlGyAQUkbICU0kSgEIQgEaIJSQNJHNEoDbkmkhQNKUao4oBCNboQCEckkDUkpylPqUC1RH6lEHRNAJQhAnr5oCInklCaOW6AiBKUJyldAeSI5+iLwhAfZKUTyQgcjilKUougCUTdKdUDdA4n/dA9kJhAabap849UIMIFKJlL7oGyChqnCQTsoFqiUSldASb/CETySlAXRCE+XwgEue6JjyQgJQZQlYoBFkIQHNCPNLXT3QE80TvskTsiUBJKLJSjiqGTp+aXkgpeagcxBSJQlf9BAfqyRR+tEkAb+XFQ5UVm5UZuss3NDgtHb8VCK53Mi0rOrQbXomm4xwPA8V0vHLyWQsUHhVqT8PULKggj0PNQHL2quHNXHUq+a1OBlImb3+VtUwOFq/VQaCb+Hwn2hXUeBm0RmC9d/ZFAzkfUYTzBHv+a87GYN+EqhpOdpEh0RPLqqMsyU7KYI2R+pQOVbBmPTVZrdgyt01QUAF6PZNAPquruFmCG8yfyC88AmABc8OK+gw9IYfDtp7i56nVKLJ5rTCvIc659VgXR1V4Y/WeiyOjFUm4vDVKLyPGIBgW4FfM/4RjRV7s0Zg/WCMscZlfSZ4RmndTR5J/Z5haIxTg6BPgBHPcLJ37P1x9GKpO/1NI+JXt5ks8K6PAd2Ljx9LKb+GV4B94WFTs/H05DsLUgalokey+oa4m60Dv1Kdh8XBuHAhwMEEQRyhe3+y2Hc7GVMR/JTYWg8SeHkPdetiuxsFjaja1ZjxUI8RY6M0cRuea7aFGlhqLaNFgYxugHzO55paLdBhI6JulSSsgYZqBY1iT2owcKJ9z/ZbU/4k8JWFS/ajjwoj3JVVtP8AZIndIm8I0QaUdDbVfN9sme26vKk3819JSNj1XzHahntnGHgGgHlCvFKnsYf8VUMaM+SFobzz/NZ9ikCrWPBg+VeYDXUrtxc+QiYJCYAGmqnvBHNHeBbYXYJETaNVHeDyQakQQiERFkQDFvNSXh15vzSknVUJF+KAU9UFNAETodFQsY22UAkAjinnkAINQQOiA7aFlniLIzk9EGpMbJ5isS8/oJZid0G2Yjy2RJ4rHMdZRJ4qD61KdUTzQvO9AlGt0IlAShLZO4QL9XTB1SRzQOUBHOfdKUDRKUoOiAuiUIQCEbolAIslKEDnZHkl04oQOUuKEIHolulqmgEFKeCEDSJQjdA5SQiFAIlKfdNA5RJS2QEBKESjigPJIp2SPVAhoglMAojmglO4R8IiUC80+fBEeiIQK2qcoQgUoRYImUAUoun5JeSAjVCcJSUCIFylCrZEkyOKBSUCU0W0QCJIlFkGyBFASKLqCp5I8lIKd/1uqHb0SRzhHG+ygJAS1RbREEnRA0WSQgcpSjZCARM7aoQgJRzSlCA5pJ6pICUpQdURCA5IRoldA+eySEIFp+SDKOJRZAvdE+6EQgl0rNy1I/QWZGyDEypjZaOEJR/vCogiQsXAcNV0ELJzUENMLQFRqVQIGpAjiYQXbVc+JpiuG0nWaTJIvA3K3Y5lR7WNqNLjsCDA3K56mOw2dxbUByghrRew/MoPGxNA0MQ+kHZgCIPEHRXXonDhjXR3hEkcAdl19nURWxVXF4kTSojvH8zsFx1XvxFd1V/1PJJA24BXQmRE77qk4gdEQqOzsuh3uJzuHgp3PXYfdeu8zN+q5eywBgwW6ucZ8j/ZdLj0ClGDyOK0wxs7qFjUInknhnO7zKG+E6ngoOueSUpEwlMqCpQlKEGrTF+KqfRQNAFQKD0GjwtHKyehSEZRfYJ2lAibqSVRmVLjqinS+tYEz2nVHCm35K2o3esAP/EsQbfS0exQaE3QboOvJKTCDaiPD5r5TtBwPaePPBwHoAvrKE5Ad5XyGLdmxuOfsah9leKVfYwhmJdyH5pHQWV9kWwuJdxgeyk6dNV34uXJOqITv5JXK0yI90QiJKfH/dVCgQlHVVsiNuSBTt6IlMylEoGLDnxT8kroQMcOKUf2TjnojW8oCAd0Rz1RGgQY9OaBWTsP9kc0xCD6tI9UXQvM9AlEpa7oQNEpWTlAIlKdEID44yjTdGiED0/slzRKEAjigwjVASjgiBqkgYOqOKOKSBpWRKN0AidUvNHG6B32SJhE6IlA5SQiUD+UJI0QOUc90t0eigJRqhCA1smlKe6A2R8I4hJAEpSUG3mjT+6ABt1RJTnklp04IDijzR5I9EBsiUJfdA5ASS+6coFMeacwESdUoQEzrqESD/ZEIQEwiQhFhZQKyc+yWu6LD+yB6oRzSmVQ5SlP5S/UoFr6pfZVEJQPRABGlkQCiIUDmeCWn90frVBt5oA/q6BfrshFvJAIQdCiEBPsjVKAnwKBcU5RCMpQJCrKf0VJcxt3PaBuSQFQIjmsKmNwdP68VRHLMJ9li7tfs5v/AKppI/paSfhB2frRLzXnP7fwLfpFZ/RgHyQsHftHRH0YSqebnAfEqfo9gpX4Lym9tVqlE1WYakxoMDPUMk8BAXNU7dxgsGUWRsASfcq4PejWyeU8NN4XzDu2ce6YrNb0YPusXdo4505sXV8iB8BMH1uU8EnEMu5zR1IC+OdWru+qvVM7F5v7rMgHUzPEymD692LwzPqxNERxePzWTu08CyR+JYY4SfgL5SGjgnG/uEwfSu7YwQkh73RwYfuud/bmGvlpVndQB914YaSMwaco1MKsjjTz5TlOh58FcHpO7bJs3DW4uf8AkFke2qxkClTHAkk/kuI03NpteR4SLc0n0yxrXH+YWQdJ7Wxh/mY3o0fdZOx2KfZ1Z3kAPgKX0hTLWu3Iug0mCsGZhl4ggoIdVqvjNVqH/wC4qDecxnqZWje7bVOYywTcb8Fv2bh24rGCi4eEiXHZoB15WQa0m/4f2W6vpXxUspiNGbnlOi5cPThsxyA4rfHYwYzEvDGfuxFOkNIaLAxz1Xb2VSY2oa9UfucM3ORH1HYeZWQY1v4TB0sC363fvKxHE6DyC4gzKwvOpNlo+o/EV31X3c9xJ5ToPLRRWIzAA2b+iVeIzUvcGg/CpY1TeDstD3uyB/4dT5z8reoY/usey4HZ1Icj8qqzpWRi5y3wv8Mnn9lzuiZW+HP7oniVFbFIn2QpIUFAyrGwWbZlaIKB2VgqB1VA3FtSEHpAiBpohAsB0QPhVAdVDuEKybqCiqogZzbZc7Dmx+K4AtHoP7rooRmcVzUf+axR41APQBBqVJCrVIwBPBB00B+7HVfF1TNTFnjWd8r7GlVHdBoeGHiQT7Lyan7N0qjnOo46o0uJcczQQSTJMWIViV5vZhAwOI4g3HlCzJ5bLsf+zvaNEk0K9GpO0lpI6EEe65KmE7ToT3uAqEDdozD2J+F148oxyiZsnPtsuc4tjDlqMfTI2cD94KtuIpO0qNHWy6bGMa3nmUkxfQgjkQUXHJEF45JjVTNlV5HsFQE62SkjTQpidkv1JRBf1T5fKRnb0RM7aIHEjXRFtfZAPoiI6FARz1RadY4ItpKUIHHqi3D2Rr1RMWKD6pFig7I5LzPQDojnsjqiEBKUohNAao5IjmjzQEotCEkDRdIpoDnKSJCJCATSRI4oDyR5I3SlA/slKPJCAlCEICUXjWyEr+qA9IT2S5IQPSUWSnRGyAlHmlxQoHJ8kT/ujT8kaaIDqqnXgpB5J7oCYR+oQlCA/VkRKNEBAWHFKSNFSSBXT0R5o0QCWqcQkgN0bJeSaAnki2kFF0eSAvCEii/qoApH5TufJK+keyBJpRFyYHMgKHV6DPrr0mzxeB91RpbinE6rkd2jgGfVjKUcjPxKzf232c3/AK7nf6WE/ZB3R/uU4/3Xln9ocCJDWV3c8gHyQsnftJS/kwlQnbM8D4BU/R7MbqYK8UftBVqnLTwlNrjfxPJ+AFjiO2u06cZqNOiDocpPuTCo+hg6p5TwlfKu7Z7Rd/6nL/pYB9lhUx+MefHi61+DiPYQg+xyHU2jjZZuq0W/XXpN4y8D7r4t1R7/AKnvcTu5xPyVIaBeAmD7B2OwTJLsXRtwcD7XWTu2ezm61y7/AEsJ+y+VkBMvMQmD6Q9u4PRlOs87DKAPcqa/bYo1MjsE8EAEZngSPKV8+wOIJaHEDUgGBznZaRWxAfVOeoGDxOmYGyYPVd2/VuWYZg4S4n2ACwf25jnfT3LeENJI9SuFtCrUpVKrGyxkZjwCKeGqVsLUxDfopmDO+n5qjod2rj33OKLeOVoH2WNTHYp4IOKrmdRnI9ginhXVMDUxIeIY6C0i/XXml3FM4F1c1miqHR3ZIuJ1jVBzue90lz3u/wBTifukDyXRkw5wOYP/AOIDoymYj4SecMcDTa1rvxIccxgxF95Qc/SPJB6Lpq1aD8JSpMpFtZh8T7eLXzRiMQK2Ho0u6a00gfEDdw6IOctcILgQCLSCJ/NU+jUpOaKjC0uEiREzotsVi34llJj2taKQgEA3HG/RLFV6+IfTOInM1oDPDFtjz6oNKrK1IswtamA8uDmmZ1tPSyzq4SrSxjcNUIzuIgi4voUsQcS6u0Yk1DVIGUusYm3uitQxAxgoVi41nEAFxJN9L8EFOwgp9oDDVajWiQC+wFxM30SbRotx/c1asUQSO8BEG1jN97I/BVBjxhHkB5ME3Oo1Q3CtHaBwtSoGgEjNYCw5mAgKAwrcW5tZ5NETDhJngbCUsO/DsrPNZpfTIIbAkgzYweSdCjQ/Fvp16obSbID9AY0uNZU4U4YVXjEklkHKQDczY2QGGr06TarX0s+dsNIgZTxuFVCvUp4WrSFLO151M2PFGFrUQyoyu25HhcALFaUsQHUqtN7RL/pP9NuCDAVqtPDOoZRkeZJIMz1SNSsMKKf/AEZMeH1utDiT+C7jK0gmZOtlm6tUOFbRI/dtJIMb9d0A8VhRpl5d3RHhvaEqtOpTDO80cAWyZt+inUfWNCm2pm7oTkBAFt77orNrNyNrOcZHhBMgAoFUoOp1QxxuYjzT7prcQKbngNn6hERCKlF7awp1CZMQSSddEu5y4junmL67aIBopisRUd4BMEXC7h/4f2UQ4xWxgtxDB8An5XP2bhGYrHZKh/c0wXPdsAOfNGLxbcbi61V8hpAbREfSBYBSiMIIYfDJkR+S9XHThcNTwQPjMVKp3JIsPIKeyKDGudiKomlhm53ToXbDrK5alR9es+q8+N5Lj57Ke1Q0hjS8nTTqdFjqtK7hZgFgL9VmtIUEkBouTYTvssKgeyo5tT6gbzcrRxf3rQycwIiOOyxqF/euNQnPNyVR9F2aR/h1LoflFXop7OP/AIdRtsfkqqp1ErN9GDnRI2C3wx/da6krlff1XRh/4I6lRW8okLPNsmLqDVquP1Clg2WkIEI5pt+odfukqpiXtHMfKD0oskTEmNBsq4/ZIeyI5cLjW4p1QNaWlhiCtifZGVrS4taBJvAAJUu/UIrXDkyb8Fy4YzVxR41j7BdWGP1Ljwx/jkb1X/KDomFJghEj1SlBQJNpt0Tk/wCyTYTgKig9w0cR52Wgrv4g+SyhET5INnVGVBFWm1w5gEehC5KvZXZVec+EY0nUtBb8LUI0V2o86p+zGCdehiK1MnmHAewPuuZ/7OY6mJoY2nUGwcC2fkL25hMOcNCfIq9qmR81U7O7Xo/XhG1GjdhB9gZ9lyvxD6P/ADGGrUiNczSI9QF9kKzxv6hV30iHMBHqPQrX/Sp1j4xmKoP0qR1BC1Ba4S17TfYgr6Wrguz8R/FwlIk75AD6i646n7N9m1P4RqUif6XyPeVr/oz0ePfgkeO69B/7MVW/8vjzGwc0j3B+y5n9kdsUfpbSrgaZXC/qAVrvE61zg7FVE7+6zqDF0Z/EYCq2NSGk+4BHusm4ygTBLm9RMeiuxnK6Ubc1mK1N30vaeE2PutBxGnqFoFj/AGTUkxF0T0RH1ZhG6CeaS8z0GiEpRzn0QEwhCNkBKLHdKEQEDkIlJEoHKU7okSiQgBoiyUomZ5IK+6SmUSUFIUyiSUFISvKUkdEFI5qb+iPNA/ZHmlfii36CgaNEkboHujzSlEnj7oHHNLkjUJwUBrdATg8EZSdkBJSSc5jfrqU29XAfJWL8bg2Xdi6AjbOD7AoN0Lid212Y3XFtJ/ytJ+Asndv9nAEtfUdGwYRPrCD0iOaVxqvHd+0uGBhmGrO4EkD7lZP/AGnJju8Fpu6pPsAg97TZIBfNv/aTGuuylh29QT91i7tvtJzSRXYwHZtMCPMglB9XlPBPK7hZfGntXtB0zjKvkQPgLGpisTVtUxFZ87F5I+UwfcGBdxaOMkBYPxeEZJdiqAjbOCfYr4ggEy4TzN0ZQDoFcH2Du1uzm64umegJ+Asn9vdns+mpUqf6WH7wvlbba8E4Bv8AATB9I79o8IAclGs6OMCfdZH9pGCcuEdyl4+wXgtYXg5WuIGsAkD8lVKhUrFwptzFtyOCYPVP7SYkyWYaiI1JJPxCyd+0GPdZvcsM7Mn5JXLhcIMVTcKTyazTdpsI2PO6WDwr8XiXUGEBwBNxIsYhB3s7Qx9TB1MRWxzaIa4NYMgh5iSLAkW3U4uu7E4k5cXU7khsGnP1EXEGIAK4jXdRaaTi14a8y1zJgi0+aDiiSCxjaYAsGkwmBOD6JNMnMQTckklZQDqJvwWxDH4Z1U1P3xdBaSNDvxQ3uDhnFzj38+EX0t5IMjfZIgLZjqQw72vbNQmWu1gQlSqsZSqMfSzF2jrW9UGJ3gacFdOm+oHFrHOAF4vHNaYXFfhmVW92HioALmI/Up4bF1cKahohvjEOkT58kCwbazqhdRpCoWCSCYAHHULq72p2rQdRpUgw0yKjyXSDaIAiy5MJWr0XP/DFwLmw7K2behhLCjEue4YQ1A4jxZXESPyQbYLAPxjapY8NyDfolgsNQxVOpnr929gJgwAeFzqowmHrYpzmUQCQMxkkeaeDwb8a6o1hALG5iDveIQGDZhnmqcTU7uG+Dmb25pYN2GAqfig4kt8ECb/ZPBYZuKdUa6o2nkbmBMAG8RdLB0sPVNT8TV7sNbLTMSeGhlAYOvRosrDEUi8vYA0gAwb3vptolhMWMPRrMdSFQ1WhskwRY30vqjBnCgVRiyfo8EAm/l90YSpQpU6wxFLvC9sMIAMG976IFhsY/DUatJrGOFUAOLpJFuW90UMRWo0alKkfA8ePwztGuyrB4luGp1mPpd53jcv1ARY30PFGGxT8NRq0g1rhVEHNMjUfdBNJ9cYeqKReKR/iAREIp06rqFSowO7pkZ4MD03RRxFajRq0qR8Dx4/DJ047JU3120ajaRf3RHjAEjTjsgbMNUqYZ+IZGVhAIm+1/dUMKX4J+KzCGuDcp1Ol581FNtZ2HqOYXd00jOASBytugYao/DPxLYyMMH9eaCxRpjBGv3o7wOju5EkTrGqTmUPwTXip/wAQXXYNI46fdH4VzsEcUHCGuylu/X3SdRpjACuKre8LoNMkTHGNUDqOwxwdNtNrhiA7xEixF95TxFalUwtCmykW1GfW4geKel/VS9mHGCpvZUJxBd4m30vyhOs7DOwlEUg4VxOckQD5/kgMTiRiKVBndNYaTYkGc2n5e6MTin4p1MvaxrqbcoyiJE63TxFejVo0WU6RY9jYc4kQ4xrZGMxYxRpHuww025bGZ56ckCxNevXrMfWP7xoAb4QCBNut0qwxL8U1tYuNcwBmgEToqxOKrYqo2q5rWGmABlBGhtrvKmvWxNbFNfVJ762Xw5TY2gQN0Cdhq5xncVAe+cQLmdRa/RNmCc7HfhHOa14MEm4ECZ9EnMxVTHBtUu/EEgAuN5i1xyQ3CVauO/CuP72SCXEm4566IHh8Mx+MdQq1W0w0nxEgadTF1OFZh3VarcRUyNaDlIOpBt1ToYPvcY7DPe1haT4jpZGFoUqtWoytWFMNByuJABIPNBOGOGyVRiMxdl8BANjxt906Vak3C1WPpk1HfS6BAj3Rhm4d1Ot37y1wb+7ibnyRSdhxhKrajXd+YyECQPPZAhXAwbqBpjM52YP4ctEOrvdhGYctbla4uBgzPDpdArUvwTqJpTULgQ+RblxQ/EZsIzD5BLDIeDc8o80Cq1qr6NOm/wDhsByWi2991Vd1Z3ditMgeGwEDaFNXEPq0KVJwaG0/pIBBPG51Tq1a1QsFaZa0BtottHFAqtOqK4ZVJzHQkzE6XU9y4V+6dYzErSoHurhtYuNQxE6jhddPZ+DFfHEVrUaAz1SbzFwPM2UFuaMF2b+GLgytivE88GDQef5rhwzAXSQZGg5ytMRXdjsbVqvOTMTlB2A0Hou7seg1pqYqt/CwwzG05nbD1UGuPjC4Wlgh9cd5Wj+o6D0XGwBoLyNPnZTVrPxFZ9V5l73ZjPNFUkNayeBPXYKyDMkkkk6pOIa0nhpzT1/NY1n3AG1z9lQi+o6s10Q8aQI00sVFQvdUJqHxHWQBdW6rUqVu80eCIAG40ss6jnOeS/6jM2j2VH0PZ9uz6Q5fcorGEsCYwFH/AEj5UVjcrKsHHXquiiSKQ5rlcuqj/CbzCg01WlMTsswJ810MbAUFAQrUi/RPUIDhdaURNRvI6rLmtqH8VvVB6BUjzVHqkOiIm8lZuA/utLyRClwRV4f+byXFg70qh41H/K7qFmlcWCvhZA1e468SUGhSkbqiNp9FIBJsg1bcW35p8vVcxxNBtQse9rHA/wA1vc2WrfEJa7MDuCCCg0uN01GZw2+yecTcKiv1CLJZgd1VtUBCWnknCEBdHVEwjREFuKIHJEBESgJI0J8lQqPE39bqYIRdBoKxsCB6kLOqzDV2kVqFN8/1NB94S12Rayfo5KvYfZVX/od2Tuxxb7THsuR/7MUr/h8ZVYdg4Bw9oXrRJ2T/AFZa7UyPAqdhdp0v4VejVaNASQT5ER7rnOD7WpmHYAuPFsH7r6jO4blUKro1Wu9Z6wkpjcdE5SnZZaBS0ThJASibSpe9lNhe9wa0ak6Lg/xrBZ8pe8CfqLSR7XQeiSlKmlVpV256VRr28iD7bK/NAuNkJxN0QeCBJK8p4KC5rfqc0dSAgEQsX43CMnNiqAjWXgke6xd2v2c27sWz/wC0E/AQdkfqULzanb/ZzPpfUqc2sP3hYu/aTDD6MPWcecD7oPYj0RMLwXftMSDkwV9i6pPsAsXftHjD9NCg0cwSfkIPpLwnBOgXyj+3O0X6VabBwawW9ZWR7Tx75zYupf8ApgfATB9hlJ2QWwJJA6mIXxDsTiX/AMTE1nDm8/msiM13Eunckn5TB9u7FYZn14mi2NQXgR7rB/avZzPqxlL/AO0l3wF8cGtGw9ERHnyTB9Y7t3s4GBVqPP8AlYT8wsXftFgmzlpYhxHFoAPqV85TeGPBsY2KbnmpeCSNTr8Jg9t37TN/kwR5ZqgHwFH/AOpa5nLhaLbbku+IXjMY+o7KxpcY0FzHFDKT6lUUmMmoSRlkDTXVB6bv2hx5PhFBnRhPyVk7tztJ1vxIbP8ASxoj2XHUoVKVXuqjctQkWMG50uFpjMJVwTmtrAS4SInRB6PZeOxNUYnvcRUe4huUE2FzNtllj8V31fM0kwA25kWEExpMrN+Gq9mNoYwnMx8SAIsRpqsu0cKcJiJa6aVUZ2OniJI90E06IxFUNytLjrPyvRPYdB1OWVXNqDcAFs/K8ijiH0aheNxHRfQ9l4kYiiHg3MgjmEHz+Iw9TC1TTrNyuixFwRxBWYM+fBfU43uqLe9r087WXgAEweq+eoYlmHx/4htLPTDiQwkCx046SgwDS5wa1pLiYAi5PCE303seGPYWuMWIg30W1XFl2O/FsptYQ8ODNRI2Ri8W/F1+/e1jXgCAwQLGQbygzxGHq4ZwbWZlJEgSDIV4rB1sGGd9EPBIgk6eSMZiMRiXh+KJLgIEtDba7C6WIOJIpnEuqER4M5JtyQaYvAvw2Go1i7M2qJiNLTEyirhadPAUsQ2rme83bIkfdZVKFZlCnVqfw3/SSZ9ttE3YR7cI3Ey3I4wABeZP5INDSwx7OFTvW/iM12TtMae6THYUdnva4f8AEl3hMHTrok3CB2Adic9w6Msc9ZSp0aT8HUquqRVafCyQJ5wb7oHRr0WYSpSewmo4y10AxbiTbRGHxQoYetSNPN3kXmIt0U0hhzQqmq6KgAyTMHinh30G06oqszOMZCBMHdAYbFPwzajWNa4VAAZB+x5pYevWw73mhYuEEZZtPAqsLXZR70up584gaWPG6WGxDsNUc9oDi5paZ2k6oJw5xIrO/DGoKhBnIYMTdFCnXq1yylm7wzNyD6ow+JqYasalLLmIIgiRfl5JUalZuI7yiSKpmMoBN9bIM3Ah5a4GQSCCZMjVMfCHuc57jU+sm82M72QDZUbNw5OFdXDhAdlLd+s+aGUWOw76hqQ9pgNtJWYpPdTNQDwNMEzp5K20XPpPqtIhmt73QVTFI0nl74eD4R8opGgWPFWZtliTCVOiKtOo7MGlgBAOpRSYxzXl78pAGXS/JQXhKlGianfMLsw8JABjnBIVYTGDC1Kj+6FQPEQ4wBfW0+izodz4++JBDfDHFVhK9KlVc/EUzUaWwAADBnmgnCYypg31H0Q2XjKcwJi87FGDxGJoVXOwpIe4XhodaZ0uqwGLbg6z6jqIqBwLQHGIvroVODxr8FXdVpsY4uBEOkxJ5IDDHEGq4YU1M5HiyEi0390sLQrYmo5lAOzAEuAJmx/NGFxNfD1nPw5h7wQQGg2NyIKMO7ECq44Vz+8cDOWATe6B4PBvxlR1NgAc1pNwdjCeCwv4qo9heKZY0mTFyDpc2UYalWr1S2iCXgEmHRab3VYXCvxVV1NkAtEnMbWNx1QPB0aFZ1QV6ophrSQSQJPDmjCDDfvBiiQMvggEyfL7pYPDDF1nU87WZW5pMESDEXITwlGlWqPbXq92GtJBkCSDEXQLBvw7BVGJpudLYaQAYPHUJ4XEMoMqtfR7w1G5QSYLUYRuHLqgxTsrQ05Tc3nklhH0GCr+JY5+ZsNIAMHjcoFh8U7D0a1MMa8VW5SXE2sb+6mliKtGjVpsjI8AOkTaOOy1wtVtCnVa+l3gqNgXAIPG45qaFd+HpVWZGuFUQS6ZAQTSfiG4eo2ln7k/XABHmVLWV3Yao5hf3LSM4DiB/dVSxFWlRqUmEZH/AFAtm2muyTH12Yeo1hd3RjPABHK8WQJuGqPwrsS2O7YQDczNrx5q/wAITgPxeYQHZcsc4lZtp1zhn1GZu5aRmh0DbabpjC1DhDiRHdtdlOvr0ugt2HpjAsriqO8LoNORYXvGu3unVZhhg6Lqb5rknO2DYXjkkcKRgRig4QXZctp6oqUaTMFSrNqzVeTmZIJAvtrsgrEOwzsNQFFrhWA/eEiJMcZU4uvSrdyKNLuyxkOmPEbXt+rp1xhhhaLqLyax/iNMwPsli34apTojDsc1wbFQkAAmBfmgeLxpxNRjxTbTyACBeYNipxGKrYnFNruAbVEZcoOoMix5qsZiKdd9J1Kj3eRoBBi5B1slisY7E4plcMYxzIhok6GQgKj8XWxoc8uGJJEQMpHC2yTaOIq43uiXfiCdS4gzHHoipiMRiMaK8AVyRAa2LjTXVVlxVTFh8u/EPdqIBkD2sgVDBVMRjHYYkCoJkkk6a9UYXCCvWqUn1G0ywG5iCQYjVFLDVq2LNEH96JzSSDbW6MLgzia1SkCGuYCTPEHT1QThaVCoysatXu3NbLOBN7JUPwxwlXvSRWj93APmLW9VWFoMr06xfVbTNNsgGBmN+PTZKiyg7B1n1KmWqIyN4+XsgYfh/wACWFju/LpDgNBwmfspqV2OwjKApQ9ric/GdoVzhhgSDP4guEWMEfCipUouwVOk2mRWa4lz4EEddUCrYg1qFGkWNHdAjMCZMp161SsaYqCCxoa2BHQpVq4q0KVPuw00wQXD+aUYjEPrmnma1pY0NEDYboFWdWfW/ez3ggXABHBeji2vw2DpYDN/xOI/eVyTcDUCfJZ4Fj8VjjicX9FAZ3SIkjQRzK469Wri8bUqPkVXu0nQbDyCyIpMLqkRodOJmIXsdoEYTC0cA0+IDvK0buIsPILLsegKbqmMrD93hwXGf5nbDndc9So6vVdVeZe8lzvPZPap0wCZIsBJ8lm45nF3HVaPOSmGjU328lmtoCcoJOg1XPVqh9Rr2tyloFtdFVdxjLx1U1arX1GOYzLlAtaDG6AdWe/Ed6GgPtAF9uCze4ueXO1J00VurF1fvQAHToLiVm9xc4udqSTpug9/BmMDRH+UfKiqbowh/wCCpD/KEVNVlYxcbBddETSbPALjcu6kD3TOgQaMF1sCoaI6pgrIvkiYlIW80RCBzeFvh/4reui5xc+eq6cOP3reqDvmfJAUzsqARExdJyrdS7VFXSEUyuHs8EYGnOpk+pXc0xQcdIB+Fy4If8DRP+VBRlIDxBWUh9Xmg8/t/DtfgataLtbe3OxXnDs5lNjXUalWk4tBJa8gXE6L2e2yB2RXHER6mEGkMreTR8BUeUH9p0Y7vFNqt4VGCfUXWo7XxVO2IwBcN3UnT7LudRCzNDkgzp9u4Fzg2o6pRcdqjCPiV20cVhq/8HEU3zs1w+Fwvw4cIc0EHYiflctTsvDPv3OU8Wkg+yD3/EPz1RmI289F88zB4ihP4fG1qcbOOYehWgxna1Cx7jEAcRlPqICGPfzDRGYGwIXit7cey2JwFZnEshw/Xmuml212fWgd+GOOzwQR56Kj0R0T1WNN9OoJpVGvHFrgfhaSQgfLgmpz/qU8w30UAiAiQUa8FQQlcWRCLohyUSiYQBO6Bm0kkD0Ch1egz669JvV4H3XxtfGVa1NtNx8AAEayRvJuufKLWHorg+0qdpYFg8WLpdGuB+JWTu2MA2f3xdH9LD+S+REToqDoCYPY7W7VoYukylRNRoBJJcCByCMDhWNAquyvJFgDIH2leOSDIPst8NjK1OpRp5/3IIblAAsTx80Hvmk0uFRn7uqNHtEeRG45LzMR272jSrPpOZQa5hgkNJ6G5Xt0WuqM8ImF4Xa+GqVMU19KmXS3xRxBP2QYu7b7Sd/6gNB/pYB8grF3aWOd9WMrXOzo+FnRovr1BTpiXGbExoh9F1OqaTwA4EAjUXVwTUrVqv8AFr1X/wCp5P3WZaCfEJ85XXjMG/CFoe4OzCbAjROpgwzAsxAfLnRLbWnznZQceVuzR6QiAF14Wjhn4eq6s8NqD6WkxNrW3upwXcNrE4ppLALAAm88lRzJ7Stm5GYsPDSaQfIBAJI6Hkqxj2YiuX0qZptIAgxt0QYEOAkgidCQQCq7qp3fe5HZD/Ntw1XRisS7FU6bDSa3JuHEzbnpopOJqjBjCwzuwdSCTrxnigijhqtdlR9MAtZ9U22n7K8HhH4uoGU3DNlLiCCYEwlRrVqLHMpVnMa/6gIvtrss2yy7HuYSNWkjykILpYcvxrcM85SXFpMaETx6J43DjDYo0g8OAAOYEHXXRZFocSXEkk6kz7oDGi3DgUHT2jRwtE0/wlZtQOBzAOmDt0RXOCOApCiT+JtnsQNL3NvRc0N4XTAbwQdNLE4ZnZtTDuoOOIcTDwLXNudkdnY8YJtVn4fvjVA3iIBGkGdVzWF4RMXEjpYoNcHiquBrmrTY1zyMpDwSBJB26KO/qjFnEshtXNmkCQCevVRmk9fdOYmyCq9avia3fVn5qn9UARGlglWq18QQa1V1QjTMZhTKJPFAi1xgOcSBoCSR6Kny8y90kACTJ0EBTKJQS5rRb7wtsNjK+FBGHeGSZJgG/msTr1Uttug7MR2jjcQD32Ic4EQRAA6QAssOaTcTTdXH7oHxQJ24brJXQa19amx5hrnAEkgQCbmdkG2IqUPx3e4dp7kOBDSADAibbSjHYinia4qUaZptAAIJBkzrZGMo0aOJyUqjalO0uBnqJCMaMMKo/CGWEX1sZ5qB4/GnHFmam1mRsWJMyoxGLq4inTZUDIpiGloi0cZ5K8dWw1VtIUGFjmth3hiTA3GqmvihWw9Gl3YaaerrGbdEEOrV34emx7nGi0+CRAHnF0RX/DAy/uAYAkxPRDsU92FZhyG5WTBvP6ukK9QYfuZHdgzEbnmgG4eo/DurNAyNMGTv0Tp4d1ShUqtiGG43NlDX1RSc1hdktmA0RTY9zHuZmyt+ojTzCC6FDvmVHZw0sEgcdUYdlF7anevyFrfDeJPBRTovrB5aLMEm8KqFA1i4AgFrc3XkgrDmgHP/ABEkZTlidfJGFqso1S6qzvGlsAWMTobpUKbH1HNqPyACZ4nglh+5779+YpxciddtEF4WuMNW74NDgJEExruppV30sQK9MDMSbEyL7IoOpU8QHVG56YnnPCyVOq2liRUDczAT4TaZ2QRUcX1HOdq4yQNBJugAls8Dqm8ipUcWiJJIHCbwkCS2DoDpEKimuqCm5rS7IYkDRNrXljnNmBEwhtR7KbmNPhdEjVDHOAcGugEX5oBtJ1RrnNH0iTPBOlTNTMQQMrZv8BJubxBpOl4JEhDGudJaJIE+Sgqg1lQuFR+UBsjaTwVYMYY1SMW6KYaY11kRoop0jVdYgWJvyVYWlTrVgyrU7tpBvaLbXQVgqmGpYguxLDUpAGAACSZsYKeCxTMJi3VTR7xhBAbIEAm3HQKcIzDHFluMfFEA3E7aaXTwbsLSxrzXaamHBIbAnexjogWFxbsLiHVqbGkmfC6YEmdkYfFVqGIdVoQHuBkBs6m4gow1enh8a6r3JqUhOVpIBubJYbFuw2KfXpUQ4QYaSbAniOCBYd+IbWL8O54qGZyi9zJsjDsrVqrm0s3eGZgkTdGHxVajiTXohuckyIJAkybckqFWsysalJxbUM/TG+tigrD4WpiappMADgCSDPG+ieDwpxFZ1LMGloJk6WMELOmXmoS15a4zJzQTxukxucklwaBMuOk9UG+Eo0q1Rza1UUw0G5IAkGIulhBQLnjEuygNOUidZ5KcjAyHuaBG1yfIKg2i2kC4vcdg0Cx89kFYd9AB7a7C6WkNIE346ow9VlJlVr6efO2AbWPFZtqMDTLMzjpeI9lDXFocC1pJGpJtzsg3p1jQZWpsY1zarRJMyBG3qoFatTw1SnTA7t4hxiYEeykPeGuEtOYQSRJj7KBUqU2OYHQ14uIF46/ZA6b6/wCHexhd3RPiAEgm35ILK/4Zz5d3E3AJgnjChtQsloccp1EmCg1DlDcxg6CTHogs4d34UYjM3Lmy5Zv1hUaLWYZlYVWlziQWDUAbrCQDEfknJBiPNB0vZhm0Kb21C+o4HO2ND6KcV+Fy0vwubMQc4MmDa0lc4JLiIsN+aLyZiNkHTi6uHqPpOw9MsytGYEakHVGLxTK2LZXpURTygeGQZIM7BcwB3NjoEmtIGqDqr419TGjFBrWPEQBcCNNdVBxdU4k4kPy1CZzNtFo06LDLbqgABsbIL7+oKhrCo4VHGS4GDfW4UEnW8nWTura3NYaralgnPu97aYOkyT6BByG2g/snDrEAxxXRXw76LSWubUZIu3UeWoWEkCBoUA5rg4LRzqJwrGtB74OOYxaNgszJI4ABaP7k4ZuWe/zGdYj4QFaqypRpMbTyuYIc63iRiK5rup+AAtaGgC5PBFZ1F9Gi2mxzajQc5IEE9ZXdgjTqVTjatPJSwjLiZzOGg9VBp2pWdQoUcE0gV3RUrlvGLDyC8tud9e5Ocm/ElOpXqV8S6u7+I8yYC9HsekBUq43EDwURmM6F2w9VPBr2g4YbCUcA03b+8rc3EWE8guOm0OdPqVNWo6tVdUeZe8yepVO8FGN3ewGqsEvdmeTsTYHYbKdPJEqKzop63OwVEV3Unhhpg5o8Q+FNR7HVGuYzKABIO5GpRU7ru6eQnNHj6p1X0zUa6m0gACQeI1VCdVmv3jWgXsNlm52ZxcdTOi0dUHfmqxoABkN2ss3uLnOdxkwEHu4X/k6PNoRURhv+RoccoQ+SVlY53br0qLfA3p9l5r9V6tMRTb0HwpQza03SBm0IJugSoKaJVkKWK/tsgGj/AHW9Ce9CyAAW1D+KPNB13CoGVM7JiyIkG56JOK4O0O1WYKoabW95UIFtA0bX+y4G/tBULh3lBhG+VxB95VwfQExhah/yu+FhhBlwVETowfC5mds4KthajO97uoWHw1LTINp0PquqhbDUv9A+yiqJ1SAGYa3KCht3jqg5+3f/ACx44vZ//cFu/WOA+y5+3b4Fgj6qzB7rocPEUImBwSiUyiYRSyjipyAwtAhBkaQMiOqg0R/sui0XRAVHIaJWFXBUqs95RY4niBPqvSyg7KSxB4juyaAOannpu2LXG3ym2n2jQP7nHucB/LVEj1Mr2CwHayk0gdkR5ze0u1KR/fYWnWaNSwwT+ui0b+0GHBjE4evQO5LZHrY+y6jRlQaMiNZ4jVBpQ7TwOI/h4mn0ccp94XW0hwljg4HQgggrx63Z2Gq/XQZfcCDPULnPZLGXw9atRO2VxhUfQy4b+yM0bLwR/iuH/hYttUDaq2T6wT7q29rY+lbEYFtQDV1MmT5XQe4HD/dOQvHZ+0GCnLWZWok65mkgen5LrZ2jgKgluKpRzMIPmcdhH4R7GuMlwJFoi+it+DYzs5uIFSXECWyI1uI1WOJbVa5rq4dLpguJJtqp/DP7jv8AL4I1E8YWkdGCpYOpTecS9tMjSXESY1hZYZ1BmKH4gzSEzAJB4WU4fDPxLnBk+EXtKVCj3mJbSccsmCSYiOuiCsU6i7EudQnupECIPOy1x2Ko4jIaNJzMh1MCeFlli6Aw9ZzGvDhAMgg67SFpjaWGp0qZoVWvcfqAJMCPzQOl2r2hSnu8W9gPAD7hYvxWJc7M/EVHE7l3FZDqg9EAHOacwcQQdjBCsvLjmcZJ3NyVkSqBkINXVHPMuc50aSZ+UpCjREoLlElSgu1QMnmiUgi3JA5SLkEpIHPNBJU3TFwgPsnqkkEFSlKNUtEDlIo1RKAOyJRKEBKIQidkDmEpQieSCDYpC3RU5QCJKC1TGl7mtn6jGk6mFPOE2zMDWbQYug6MZhH4OsKbzMgEEWEJYug3DuaKdTOC2ZtblZRiKVak+K+bMQCMxJ90VaD6GXPHiEgi6grENoCnTNJ8uIGYTMGAk80Pw1MMH70TnsYPBJ9EspsfIIeJEJGmBRa8OGYzLZQUalM4QUu7/eAyXWvynVJtfLhzRyAgmc03Ckd33JJd45No2jVDHMFJzSDmJkEXEIKp1nspPptgtfrI0PVTTfUa14YYa6M1gZ4aop1Axj2uZJdEGYhFOoWZwGh2YDXbmgTM/iyEi0mJE9UMpuqEhokgElOk+oxzsguRe02RTzl57skEgzFuqB0aLqtTI0iYJk8kUaQfWDHuDZ1JOkJNYX1Mod4jvfzRTpmpUDB9Rn2CCmNp9+G1HgU7y6UNFJuIAd4qQJuNSEmMmsKZMSYO0JZGisGOdAzQTrbigupVZkyNY2GuJa64IBOnNZgy3oUqjQ15DSCBMEGUNiCI31VFNeGtcMoOaNdQhr3NzBoBzWMibJtc1ocCNRY6wlTqFhdacwjXS6CmF98g1F97IaHEnLaBeDFkmvLM2XcRfghry0mN7eSgGtLj0BKbWiocoieaGE3LRrw1hDW53QDc8baIoo02PrBlVxY2DJEJAMZU+kvaCd43tdS6RO5n1QJdaLnYoLpVO7fnyNdMjK6TqtDi62WA5rQJiwOvXVYAEmCYMxxTcDlLQb8ZQMD/ADuB3Ism8Dj6mPdRkJblJ6mJRlaGgagcbICxEbeqoQGkgW5D7JNJaZaNNAtGulsDcoJL8lLOW6Ie8mkCGzKDUDW5uafeQwPG/lqgeR3dgtjMeKTvEBsQIsrzlwEDUaG6nYneNOKDMjM0AmCNwUVmtcGiTI15pxIvYke6zeC4jxQQbmEAWgdQOKYkA28+CVjrrFuSeYhhbsdUQmlsgOMTylbhtJwtU9QuQ3M7IDhx8kHWadID+MPQrIiNwQdCFnMnqrALYJAg7oKdFsvC6mSNY6BXma1zS2/EESOil5BM5QJKCTBkA2KKfhFhMcUECYnX2VMGQRMneUCBOaQNDovT7Na3F4kNfdjRJAMTy6LzROaW6nYLt7Gdl7TidWn7IPaxGAoVaRYKTaZOjmgAz9xyK+VqtdSrPpuF2kg9QV9xiMO5uEbiL5XGJ/XRfJdsjJ2o8AfU0E9SNUHHeeS0cKXcNc1/70m7SdOCzMg/KtzGDDse1/jJILbSOaBv7t7KTKTXGqRBtqTou7td7cPSo9n0gBkAfWjd0CB5J9nMoUaLu0HXFBv0kEgvNgPLVefXqirV72DmcZceJJkqBl7quIBa2HEiw3K9jtB3cYejgGasipWPF5Fh5Bc/ZFNhq1sdUZFOgAQDoXaAeqxqPfUe6pUMveS4nqp7VTTbmfpqUVH5nW0Fh0VGGUidzYfcrNaQc1jWDTTDw/xExl5DdaVJFNxG2vmsDTHch4cJJILdxCoKgphtMsMkjxciioaedppgwAJB47oqNYGsLHSSPEOCH92HtySWwJEeqBuqM78PYyGgiGlZucHOcQIBkwNuSsuYK2drPACPCeChxBcSBAJ05cEHu4Y/8FR/0hJyML/yVG38qbgosYO1hero0DgB8LzHDxDqF6ht6LNEHWYTFktTKtt1BbRZWAk0Tt5qwPVUKL/3WuH/AIk8AVmVrhxFQ9Cg6U9EplOPhEfG9sCpS7WxAqTDnBzSdIIt6aLDDlr6ga7Q6r6rtLs9naFEts2qy7HHbiOhXzOM7OxWBdnqUiGj+Zplp8xp5gLUHuUaFJ2FLHU2FpBnwgrp7PcW0zQLich8EybcJOoC5+wicXQpMnxOJHpot3B2HxEEXY6CB1gqDtgpM+sdUGOCdOTUCiubtq9HDN44hg91vU+o9Vh2vepgWxriB7CVs76ieaBeeiErXRZFP5TS90TCBwgdESiUDjn5I+yN0IgNkrSnyCNEEwISy8vRVqjRFQWC6ksBWt/VED9cERzmmDtqpNHT8l0x+oRl4ION9EOBzNDhwIBC5n9m4Rxl2Hpz0XqFo89kskqj5LF42riy0VcgDJyhrQCJ57qW18ScOaLXu7kTLQBGs6xK3xmLw1agynRovY9pEkwBYQdL6rOljBSwrqPcNcXT4iSDfkOCqMqIquJbSLp3ykj7pCm91Xu8pLyYjUkq8Jin4OoX0wwkiDmEiJ4SFBrPNc1gYqZs0gAXnggvEUKmGcGVWwSJEbhaV8DUoYVmIcfC6ItESLXlZYitXrODsQ9znAWLhHwEnNrGiHuzmkNJJIA2tKogJm4Uj4VHRBCppsp3VN0QNEpInmgqeSQUglUDN0DRKESgcpSdUpsjVAFAKEfrVA5Ec0glogboKuI4pIJRKARF0WSNkDRCXApygEWQRzSQO+qUosg9UEuhTvoqcoMyEGn8qbTEHgfdSLhMHdBvicRWxDmmsZIFvCBby1UOL3Zc7nEAWBkwpLpaBGnOVTqrntaHAWEAi1lBQp5MpqMmRJEkGPsm+kxtMva3O06OkiOUcVk6o8gAkwBYFLxRAJjhsgtlMOoufNwYgoptpmm4udDhoNFmGkgkCwTZTLw6NhdBdJ1MNeHi5+kxPVOlVYwVA5pObSIsopsDswc8NgTcxPJFMU85FR0AAxvfyQUyuWPcYBluWDa3Hqpp1HMqZmRJkQb2KKbmMqkvGZsaAb7G6KdQU6oeGyOBtYiEAxz+9ln1GYgIAqOqgAw87zF/JIVS2r3jQJBNtRcID3d4Hts4G0BAwxzqoY43JiTe6ZpxVyE7xOm6kl7qg1zk6ixQ5r+8DX/UTF9boHVZkeW8PdSAcptunUYWPLXag7JNJII2CC2BhnNOlrJsyBxDxIi0bFS1snUCBvZNoBdBMRuqGx7WOJLMwIgXjzTY803ZmgXEXupAAMOJjiExlGskKAa8tOYWJn3RmI8QPG6QgOmJEJ5g24A6aoqS4m/2uhoc5wGhO5TLgfEENOc21PkgQac+UnQ3ITcIBDRcHVABL4OvM6IcIkbjggUOLInxHdUGQAHGY15qRnyGBc8dk25iIcbnfggbSGuBA02KeYgyNZJjqk2GO4gbFLND5GhmyAJEGYgqu8YymC0g8RCmGkEO0OuyPAII+lBYJdcakT1QIdfePNSCXHwjWYGiBckEwRMlAOl0nSBud1m8EwBZWPFN9FD8xAy67oC2/skSITgGcxuBaymQBHFEDADI3VikDt6LNkZj0WgBmEGrMgtA8xKeSm7b0JXMQ5phPM4CYsd0HR3TDo71Cl1H+kjnJhZd6Qn3xFpugsUwZzHpCbaTgJDXPaTrFiopvDqjWnQkAnzXVVxIfWcQIYDDRGgGgQYCm9rpAIslh65w2IFVrczhNjvK6BWC5cSQatuA04oPYrftRiqmEpYY4aiKdMzYm5/RXlYzFnF1zVcwMcQBAMi3VZbKLaoKLgTMQDzlV3bYs654hRbLoqBMIOrEVhWwdDDUxkp0/E693OO6wfTbILTAi4PFRJF05Pqiu9+MpHB0sNSYWhpzPsBmM28gFj3jTcgx0XNKU80wdNSoHm0gAKZHH2WUnyRPJEVUaXmzrdSo7kxOYc7FPMiVQGjIEO2vIQ6iMzcptaZ47ozFAKCjTa2uHNANMGYJWbqJLiW5QDJAn2V5lOa6D0aGKpU8PTY4mWtAMCbhM4mkbyfRedKJMKYO/wDE0w4a2PBdZ7Tw2o7z/t/uvFLjxSlMV7P+JYcbVOuUfmqHamGF4qW/y/3XiSiSp1HvjtnCD+WtP+kfmn/jWEH8lb/tH5r58kwiSZkq4j3z23hf6K3/AGj81dPt3CMdPd1za0NH5r51KZ0TB9R/+osEf+liP+0fmj/9RYMC1LEf9o/NfLybok8U6j6Or+0lJoJpYao4n+sho9pXMf2nqmz8JTLTtnPppC8QnmkYI8kwe1R/aM0sW3EMwbQWx4c8AECNglX/AGgfWe55wzWuJmzzHTReMEzA6pg+q7J7Td2iarXURTNMDRxMzbSOS9Kl/EHRfP8A7LROLO4y/dfQ0rv6BZo5O1D/AMZ2c2daxPoCt3arn7RE9qdnibAvPoAt3ESikhEoCimj7pTunrwVBb0TSTRD1R09kphE6oppI5QnKINkaykjnwRR9kWRKEQc0abotwRKAQYREcE54qj5XGYOjh8NPesOIBGZgcCQdxAsssIcGKNT8SXCoScsNJttcc1JwdX8IcW4EtPiJiSZNzJWuF7PGKfU7qqMjQCCYEgjnoQQqjDBVqVGuH1mOewC4bAPI3RWqsfizWpsLWZg4Ncb2i0hLDU6b8S2nWeGMJMuNgIB3TxbKNLEFtCoKlMAeIGQTuOaDTHYwYxzD3TaeQEWJNj5BQ7HV3YQYU5O6AEWvYyLytMe7BObTGEJLhObwkDTnrdAxOHHZ5oGg7viD47ATMjeSg4xB6qjpqpFj+So6aqif1dNpU8uKbeiCrxolEJzuiJQKdkZoSKEFTMJkKAVRkoFMpygWRKB2RO6QKaBJAm4lNLSSgqUp5JSieaCtEtUTvulKBo0Smb+yJ2QBJ/NEoJU8/ZBUyiUpQgl10jNuXNUVOkQgtqalpuqBCBNaG3mZ2WhLS0DKQQLmdfJTBBmRB23T8MTN+iBl57sMyi0wd7qQ9wbl2J0iU5bFwZGiTXANIib+iBAuAOUkA6ibJBsyQNNUw8tmwg6yJQHOElpideaAawvJDRoENZmflkDrZAmbG8bWSDS50bn1UFNDe8yvdlA31+ENyNqjNdgNyApDSXZdynlh0EgXuSdEDzMbWDgMzAdDa3BPOBWD2tiCDBMqSGh4Ey2bkXsglof4ZLRGtpCCnvLqmfQgzbYpPe57szjfjEXQ5zS+WNgC8G8p1Kmd2bK1vRBLnOc4l5JM3nVDSL80VKhqOzOIniAAk3eeCoYBcYAVBuYxEKC7KJ25J5vDmieqgsCTDrGNUAA2JSLiW5ouQgFxbB15oGABYlEAWiyMpDbkTe4SyHJBJv7IpyAAQLBNrry0DW3VSGhrY1AJVAwRlGmiAOYvgjxE72SeXBxB1Gqckvn+Y+STpDjmFxqgQc4skCPumwOI8VieKQqksJmw0EpBxcBtPNBYAbUEnMAUwR3kxYmykNAdDzI3jgq8DXERIn9BAiwPB4HaVPdxaLDZJ0Q4DQn2SAhuWZAKDTMWu8GoSaC5xmxHlCQdlOZvxZDTmDhHjJBB4RqECALieInzUFzgLBWASXCbgHSyhxgWEncIGLzeICkEQZ30lUASDeIG6kRBkXi0oBmpWrTdZM1K1aPF0RA8brMkkAE2Gi2ddp6LHN4QNhpKBlpaGnYjSUZWmPfkkQWgE6EJkadOOiCXMLXWOh1RLyZg3TJIJEXGiGySM51QLORr7oJzea0Ba1xOsGwI2UHUmN+GiB6BSSq2hQVRV41TGiiTH5qgLIK4oSlNAaJWCJRG6BppJeaBoRxQgESjlshAIR8olA0pRqiUBKJKAjogEGUSlcoHKPukmZCAtKIRzRoY3RAjREckIE7RH8oQ7RE26oAXTKkBM8EHufsub4ueDfuvoKI8fQL5/8AZcScWf8ASPlfQ0B4j0Wa048aZ7ZwI4MefaFuYlc+KM9vYccKD/kLcm6gOJRNktd0/JFH6KNESQEXQPRCSYKA+6cD1S3nii36siHy4o5wlylHlqgrdKZ6IJRCKEa2Rp/dHO6INv1dA6bI80C8oDTz80TyRHshUfEd9V7oUjVf3Y/kkxrOiiQPNEjWL9fsieMHqqhnRAMjkiQbpzmsgQzbix5IgzI0HEhLMPMJE36qh3lVspTB2lArm/BMapTdE3KCgeSJQj1QMwp0RN04HmgRTBSPsgH9BBU8kpCU80IGE5UhOUDup1VzJ+VPMBAriUlURsiEEzOiJTgaogIGD6cUFSnJQJ1tEplBvugIHMInkkidkDJUXhVOt9VMgWJQU0pi5iNeCTZOn5q2VMj5HRBbaNQuAywDxIVnCVgJyz0IU94BcHU8brVuItrfqoOcsyjxSI4jVIFtwZ5ELtbUDoBAjcESpqUaL7tBaeI/JByAgE2mfJAflJsLhW6iWkl05diFkYneORhA85BzTHRIuJObjvokY4W5lEi0ACBYahASTfinfhrsgXIjXkm4OzQ6xO6BEEaiJSgixNzwuqcwsMHUixSLXDUaoANAGszqRNkQAIEydUgCJzeQmbKjlEFpnjIQKwEAe8yhuvlomYAtM7p0yMxHEHTVAiQJJ2TDwQCBbZJ0DUeqAQAIOiChLiIm9uCoNh0ONhwUZi64mZsquHQdeaBuBBI91MOyxN+PBN4LTEz0UgOi5vtKKbGlrYcZM3KppyukD1WYzRDj77KwQ02JI5oLzF781gQUnGSSdd7JOfL8wGXkhzy8yTE6hAmluUnYeSA7MARqVFoOVUwhxB2QW1sOAfYkoLQHayJ804L3aEaC94Q9sOibA6j5QZvGoB13KgCNTore0iQD0KgAiATfc6oNGuDHZgN9ykC5z5bqdgk0hr5iQOI1Tkl5LRE7BAQR1i8LMmBPEq5IJM33Sc4BuvoEAGk/3SABBnbRAl2noERM8tkQmxJ9loz6lDMn8ziD0smXhroB13CDRxGU9FgTYDYLdre8bZwvtuq/DktiwI03nzQYGYBOh0QbRzTe17YDgYHFIgiJ30RSuJtomwSQHWn2SJ15cUMuRNp3RFiGv/qAO+6k/UfYKhAef5gONlJ1099ED2UGyrbVQVQ9v1ZU2ykfTomEFTCD5Ja+SB1QHmmiEIDzT87pSeKJ9EAhFkICyEX1RKA3TuUT6IQCPNCJQLZPoj9aJAwgaLcESiUBKERslsgco/JKxReUQ0t05ndL9aoETIRoEECEtkDCZSH6hM7Kj3/2ZbGGxL+LwPQf3XvUIl3QLyP2daW9lB39dRxB5D/ZevQH1eS51XBVM/tC3g3DGPM/2XQddFzm/wC0FXeMO0epK6N4RSTHVCJ3QPlsgpDdF9UDlAgo89UXCBohInyhHCUU0ckcfyRI2OiA2QifZBCIJT/WimY3sE52QNCXAwnr0QHNF+SIQqPhYE3PlCIEX24JeXVMgmeHNaQrbJzH0iI5pabo56+UICQZFr8kSRp7JQAZvPVUIO08ECF+qqRFltSpsF3DMeB0C6WuAtkbHQBB52+iNDK73spP1ZHMWK5qmHLfEw5hwNiPzQZykTKJ2QgY9Ec0SkUAbpTHRCDxQVMoBUgp6fmgaJSU66IKuqHBT5JTzQaSLpckAykgc89EjZHmkTyQGqSaW0oEUJEoCBkwlc7ITCAhSblMqZug7sM4NwFVu5Bhceafq9lvRa40SW6g3A4KCyb6dEEBs/SZ5aFEkGNOSCwi49QjOTZ3iHO0eag1bV2WzHzuuWGn6XeRsraS0oOyVnUpMfyPEJB8gdFUoOWozIYdpxG6m0iBpsup0OEOEg+y5izI6JkHTogC6XAgRGgCHOc4guudtkEgEFtgOO60ee8pGpAEODRHMFBDg8GHE3G5mymdSbKnOeYzaxwiykknUoAB0S4EDbmmWgAHMDPBSHE24KixzQCdCgCBx8k6cZr8CkQA0cdxN0U4DvhAEAi6bQ0DXTSbypOiGgCBqOBQXJmRrtZBzF8OJk8RCCYILREaRshznPdJN0DIc05XeuqAb3GiHZg6HC44qZmeIRTbmP1CJVRBBmRZQ0kiSIGgVQQQJtZBTy0vBYIG4Se4OcSBE7BN4YHAsMjdKoGl3hEA7IIsAQNN7yrpkZTG2kaKMoGhJveU2mG225oKBJOpkndaEHNlOo31UB2ZwzakiNlTgQ4jQoMnhwJFpGiQBjxapukEgjRS3NFxBJ3tCCxAcJEtG3JU2plc4tEA+qjR1zIBumHAPJYLA2BQGaHF2kzrdQXACYt0TmCXcdlJI4W4IGAT9PslE+WyYJnwlKCiEAIMkdDuocOBTI14pQImboG0uBEexWmZ53KyBIMqpJQUZP1H3lBBESNRZKSgyI9kUTrxHyhpzEaCeJQSZJ33Q3xkDiiLsHGbgcN1JN04AdGwOyk6+aCtlBur2UHdAaAqgRAUzbmqCoe+qLBJE/KBkolJCByUpCAdEIHKJRPNKUDRO6ETzQOQlMeSlHmgqUSpuE5QVKUykgIHOycj9FT0QgpCXBOeKA+6EpCZ/UoCEaokIQS4oOiHaImQqGEOQEONvJB9Z2GI7HoDjJ04kr0qBsTzXn9kiOyMN/o+5XoUD4SeJXOq4GX7dxh/ppsF+cldBlctAz2x2geAYPQFdMzogE9EkWQNBQjTdFNEx/dKURKBxM6oGiAhASnz3U2OqaBpc0IlA0WSnnZK2iIrVMzcJSj9XQPRJPzSCo+FNv7qpApxF5PwkT+oS1vutIIM6a8UuZ22KBx4HdBMkmNTdARzhUyDY6nfmpuYCBP+6DYOLTBFxqFuypK5g4OGVxuNHfbomCWug7KDqJJ3U34+aTHAjVVIQY1KZdca8lhpbcbLtsdgsarAQXDUe6owQhEoC6ScojkgUp3KlULoD9XSmEEIQEolJEFA5ndUDz8lFgmDzQWTySN/NKUSgNEHqhIoAo8kpQLoHeEphEohAiVO6oyLKd0HfgP4b+R08k6gGSqf8voVOAIh3ULWsLVBGrD8KK42uhonU+iZa14mYKhsZbm+w1RAkEzbggT6bm8SOIQ2o5ttQNitA8hUWMeDsfRES2sN277LUV2aQfLZXhMHTc+axkbNB1Xr1OxcPXofum92+LOaTY9N0HhPrDYacVBeHAW+8IxFCrhqzqVZuV48weBnmoAIAzWB2QUcoPhuNybK6tUPGVjcrdxxI0KhwANiDxgyqq914RTnnMoCpUNSJAsLQoLibGLcFdR7XBsNgjU8VJM2i/GdUE5ptw24KyxzYzBFN7WvBIkDhAv1Te/PfKQDxJMIJc2Gg8eSTB4hyTIOWZ9kmglwE6oAyhoiATKCk2f5ig1lusX5oe8vMwBpokYmxkKnuaTLRlgIqHOcTJNxCYdN9/RD3F5BIuN0gd+eyAa/ON7HfRUQQ6+6kODiTz4QnBGu+koLqANIAdOimoGh3hNjEjgm9pYQCZkbbKXgA+E5gUEgAb6pgwABoFIkAidduCdthfeUFl+YgkacE3FxdBnMeNlJdJmIjgm4uLri58kEum87eakEmLRKpxMnNqFIdmi1yeqDTR0ONidZ2SlrahIu0HglEPhxiTc8E4a2oROYA68UCzeInYzbRSY4WnRUSC4kix0hSQDbZAw4i7UapAxpsmDrG6CHKdlZuiAQTNwiM4Mq5spi/JXIyiBefZAiSY5aIkmEEj05Ik77IpyDJQ2XxxOiRI1Ou9k2nMQB5bIKsHQdt1JunEOgnQ3KkmDCIoEXUlORFkigWgIlUDYBTNoVC0KhoJ59USkgLwnCYARbzQTcJ3RZBQEoStxRogJ2TSlCAnZCEkBKaSIQGqc+SAiED80SknEnigfNI6o2RKA5ok8fVF5R5IDRM9Uk/RAjtdMwQpPyUyUQwk+wNkCyTvpKK+07PaG9m4Yf/LHuF20Po81x4IR2fhhH/Sb8LsofSOqwrzMJB7Q7Rd/8xo9Aum65ez5OI7Qcd8QR6BdeqAS8vzRundAyhJOeSKPJCNETsgfn7pTN0FE8kDvx+yNN0p/QQgc7IkaxZKZTvrKgJslbX7oRf22VQ0XCSc78UBOyEpm6cqj4ex1FuSJEaeSW94QRtPmqhTO2nBEnRPznmUrAm1+qAmNTqg2RPLzhEqgV5swAJuND9lnJ4rqp0BWwwLDDxNtjfRQTTcRYlaAkrlzlstcLg3BsRyVCoeHlKDqyk3iylzg3VZCqTt5EkoDatWe7pudH9IJhUZvEHSxNpU6b2Q4kuIdIIsZG6U7IGEWSlOUCPFAJQUphBUz/ALonmiTwSlA1Kc7IlAvshGqSBidFU89VKJQVKR6oBgJyECTHREJ3HVAkpTKRQIqZuquFFgQg7cDYuHRdNX+YcWH4XJgfrcF2PBJJO7SPZQedTALNRbnCIneOaGNJba8apGdBt5IqpEwTbkgOAdIEhIczbcpjKHXuBwtKC6ddzXdOF19T2XW7/DtANzovk8wDw5osCve/ZrE5askRkdMHTREP9o8Lmw/ekQ+i4TaCWmxHrdfPC/rqvtu1R+LbVD9ajCPQWPsviA4uAk6ILc3LBIueaqo1jQ3I4GdYuoIIud1VSmWNaZEEaDZAPNMtbkF4vaFJIN7zz0VvDA1paZJFwSogHQ3PBAvDsInUymXnKBNhpbRTDRsZm6rOSwNgQL9UDJdlmbcFLSZEFEks5dEmyCEDKGzqbcEFJrp8kGpsRBTeWSMk6XlSQWkX1TeGCCwzxRTcQ6CBFvVTaLfmm4tJGW3HnzS0uPdAAg6RI4IJNgSkIH06nW6bnE/UdkDcwsjNuNk3tyxeQRsk4PbGab6TdJzS2AdxYoIuDf0lMQOfFKCCZCcQJm51CCy4EjKIjihzy50kXScWyMu3FN7y8g+iCXOkknz2SDs103uzGY9AkHTcIHlOYA2mFRAa+HXAPqlBJg6lPKGuyu21vqgRLcxMeHhrCgibSqMZj/TspIm02QNpDdpEbiU2yZy8NuClpDdpVMLhOXcXgTZAtQTwSIOqYEzewSIMIJvKcANF77hKTMe6ZgtBBkzcIgJsBGiUpk2A3G6JnyQKQLpgyZGvFKBf3TB4FBth6Dqz4nKBqTt/dejTwlBjYyZjuXXPpouSk4Ui0D6XAEX1O/uu9jpEqBGjRII7pn/aAuavgKbwTSljtgZIPK9wt318phomNbrN1eoyCQ0g7R91R5RBaS1wggwZ2KrZdeOYyqBXZZw+oH2K4pCCuUp6XlTKFRRIUlyX3SQUHQnN1HHVMWQPREpJ21QMFEpIlAIF0p5JiyBwnAEJSnpxQGl0uaJQgJQknJQM9EkI1QCfylPqifVA5RKiSjVBRRCSm8oNAVbWNd9RgHggUy2gKztCQI3upuw6yDoeIQerS7VxNOkykx7Q1jcoloJgaXXTR7bxjIvTcBsWR7grxGujdbsdF1MHtdnYykw1m1TldWqF8kWvFpXpWMQZnQjQr5gOzCJ8l14TG1MPDZz05u0nTpwUwe5rdJKlVZWph9MgtPseCq/FRRCAjVCKLo0goRM32RDSmPRHqj9Sinwslujp6IQPT0QkiI3QNEonVCIJ5ao02RH6IR5IDmmCl1+UQdlR8PyAmUQRYiOCU+qAQqhgc99NUiLyT5Jb6WRBJ5Kg14o35cCiCbTogiN/NQMmbxC7cASaREaErhsNPOV2dnmQ4c0GmKosqU+8c0h7Wm4OsLzs69isJpEbkH4Xi6Hog1bDjrEr6Lsqmx1KGiw05nivm2kei939n68vcx2xnyNkE9v9ngN/GUmwR/EAsORj5XhSv0DtTAOp4fxt/d1AWmdpC+Ae0se5hF2kg+RhUKUaIuERKByjyQEaICfZOVKrqgJCVk/slKASTQNUAhHNJA/NEwlqlKC5TlZyiUGkhFlEolBRgqDcoJ1RCg6cCf3jhy+69A6+R+F52BP749Puu+q7KJGyDy2ExY2nimZGgvKVOr3byIlpJ6rYOLYe2Hs3kacuIKCACbfKUAOhxtuRcLp7qniBmo+F4F2kz7rmyEPyutHHZAyWh4IMgH1Xodj1AMQ/KIBAsV5zgGvAm28Ls7OLRijlNiNT1QfVVntdhaJAuCZM3IK+JqgNrVGwPC4j3K+pNT9zE6FfN4ynkxdQx9Ti619VIrI5iAXEnqh1MtaHEWOiHOLgJFgOEIIflBcTB01VDdTy02vn6hopiBMi+03TNMtYH7FKCBMW+UEwBebnaFeduQCL7lTB1kdAVox1JrfECSQdLXiyIguOSI80NMFAP7uIud5SbYoGQLpNMnoqO4hSCCenBBo4FsToQqqNygXmfZSZ9dJTcwtidwim7KIynb3U2EmdeKpwAggyT7KNL8UCDQ2SNTqZVFxMSNFLWgSZueIVucDAjQahAiXWzzEWlDgW/VuJE3sm5znxm0AtAhJ2awdOlpQRcnTTRMAgAk67IJkxwSEm50QW7KPpMyEVHh5BAiNkngCCDM6pvc0kZRAHugRcHEmOqQI/lGnAJkgyQIB1UiBpx6oLkuI4nijLFSHGPOUpL3DjsdEyDmh2s3JugRAzRNtioImwNuKogZiJtsVLgQgbSGk2mQqY5zZDRqOGylsD6r22VNeWEwNeIQIAkTGgupvBOyYE3A0CUkDlKCZvEKyBlBm51HBTN4hMgBoM67IGSCAIv8qUyRAjXqlKBQL8ymOQSgbboFtEHTSJdRc3dhzDpv8AmuunUBpwDquGhUFOqHO0NiOIOq2aO7quZsNOYOh9ER0ETPPgpid9OO6oaKSR/dBm7cbkXC4iIMcDwXebLlxDcrsw0KDJJEpW0VDlH6lKU5QCEkIKlEpSmgN01O6aATUlGyBko1SRsgacqdUwgoaImEgg2QHqiR5peaJQEpEoJKXkgYTGiBZEogNkDRIphVXSZdh2s4X81g1xEhwkHb9brup0g+g29wPIrnq0YgxrpwUGRblggy07/ZW1+yzBLCQdDqDumWwMzbtPtyQdbHxG60knZclN2y6Q62uqDowuJq4WpmYbHVp0P64r3cNiGYmnnpm41adQf1uvmyVdCu+hVFRhgj0PJSwfTXQCfNZYXEMxVHvGaj6mnUFarKmkTKCfdIkoGDui/FKUxCKLo3RNyhASjyQiQiH8o1P5paonRBUT/uhT8pzdAEnSUiiUlR8RMGfZEzH2skbaX8kW2HuqhzJhIm4G5TsEpi3FAX2CP1wRMIBkIFcan0XX2c6KjhyC5QCTEey3wRLa7gRfeUHpVIDCeOq8RwhxHAle4TNKYsvFqWqPEXDvugkQY2Xo9jVMmOaDo4X9V5sGLFdGBeWYunsZ+yo/QMViH4nAeIy1pFuBC+D7Tp932jXbsXSPMAr7LA1w/s/E0iLlkieRXyfbLR+Nzf1N+LKDzkJwlAVDndJEoQHNNL3R8oKngUpRPJCAN/ukjzQgd0r+iNUIEjRNIoFsjzTAOqIQKUSnCYAQAG5TPyjdCDXB2r8iF24j+H5Lgw5Da7Su/EGKQPJB5J+rzWtJ5YZB1F50I4LI2ceqscVBv9BFWkYE+nJdL2txVDvGiKjfqHEceXNcdGoGuLXjwPEOHwVtSccPXg3A1HEH8wgwczK8Nd6rrwIDMVAdNtR1U4yiG1MwMtOh4g6JYJpbimniD6Ir3iT3cbrwMY2MZWIGrgfKAvd/kPReJjXGnjajmm5AtHJQYOIcBAAEcZ9UVC8NDXGw0iEF4NwIcTM6BM1DUa1ji1o/qMqiXB5YCScuwJsPJSRbktarKjIpvIgbiCPVZSYibcNkCgmTFhvKrw93r4p0U304bqsoNPNMRsgJbkgzJ5KWmHCUxlyGTfayTfqHBEU7UpCLx5pu+ohJsCY1KCySdTpoqLHBoc4W2KnMTEjoqJcGgGYOlz8Ioc2Gi+ukbKCDMqy0gA7HRTOyBAQSZmduCokGIHVS0EOkm2yslsCDfhsgHVC4NBGgtCHOLonymyTnhwaIgjdBcXQOA1QSDJI4Ja3i20pyJjhqAEpkcggpzMsGZkJvyEgN247lIsLQCTqE3hojLwv1QIwZjdSABpx3TcBsdeaQAG6Csxc6Yvsggl8ONzElKSXCBpEQmcxd4tTrNkCc3xQD5qSCLDUWVFpDssgxwUGUFNgHxXsqY8snnxUsA/mJiNk2ODZkTIgSgQnbhdKTB5pj0nVEwI4oJmDCothoM6nRTImEy0hodNjogDGURqkdAmYygiZPFKxsgUASJ1QLRBRETzQAB0QMSTddTXZqbX7t8J6bLmaC50bzZaVS6g+GGzhcG4PkiOlr5IE6rTJN5F9lxCsReBPKysYmLZP/AMo+yDep4RErnf4wWjU6dVLq0n6YB5zCnvCLgDqLqjK4PRK+qqNzuiEEp7pkJXQHNEpIQOU1Kc8kD5oRIRJkICUShEICeacaJJ3QH2QEIQOSkZ4olKUBskShCATASAOqoW9UDAREJzCkkm3sgTiEDRJMaIPWw38EdFnWtTdyC0ofwh0HwsqptHEj3KCu0+zX4RzSTmpPHheBoY0PDkV54JpuIjXUbFfb1WMqMdTe0OY4QQbg2Xzfa3ZT8E4OBLsO76XxOU8D9jupKPPgDxN+k+x4LopOkRK5WuNNx3nUHda0y0mWmx2P6uqNyToplaADzUuZG/uiNsHi34StnaJBs5o3H5r6KnVZWptqUzLXCQR8dV8m6269HsTF93Wdh3uhr7tk2zcPMKWLHuykZ0lK4QbrLSkD9SpnbigXCCpTv5KZCJ5IH90TB/NJJBSUwjRCB31RMnqiZ8+SLjayIJ9U0kKj4YgjVON514JTN0wHRMW2OyqGAJk+SsBsyRMbSsxIOqM0FB20MlaaTmtkg5HQJkbdCuao3K4iII1CbSQQRqDIWuKGZwqAWqCfPcIOUkmb6brWhVBeBUsdncOXMLIm0QJ91nMWQe5T/guB2Xj4gRXdGsrswWIJaWOOmk8NlyYq1d3NAtRIOqqlIrsP+YX81FMy2OBVtAztI2N/VB9Rg6mWRxbB9F4/bH8Smeo9wvSwxsDtC8/tgWYY0cfdT6PL+EinKCtCUlRiUkCTslKcoFKeqndMdUDRyKJ5oQHklKCeaNAgJi6SOiIQUEpTkICAAhOUcUv1dAJEgdUExdQTN1BpRJNZp5r0a5/cgLzaI/et6r0Ksd0EHmkeIhW02hQ4w7qVUQgDC6GHvqAE+On7g/kueFVJ+SqHbGxHEHVB30v3+Dc0/XTOustO3kVlg5GJaCbixVUKn4fGNn6HQCDpBVCmafaAEyQTJO+6D2P5D0XidpD/AIsni0fC9sfR5Lxe0wRigdiwfJUVynLkF/FwjRM1AaQZluN+KRAyTIk7boLmd0AB45vwKoZquNMNdcDfdTMjW3kn3g7oMy3G8/ZTJiIEcUCzbefJad3NMOB2vdRmIsDrsmGktkCwKAAGQmbjQSpGon/ZUGS0ngkwS4CdSgZNyhsAzrOsoOpuhoIJM+XBBoTNo9EnOcQM2myC4EAAX4oc8loB0GlohAyCACdDooPyqJdADtBopOw9kACQbi2xVkNgGbnUKBJdEWG6oiADOu3BBTi0tAAgjU8UnOkARoNUEtytgeIalIuBAEae6BNEmLX4ombTpolaZAvxm6ebad9EDILQCdDom8NaAAZkKSCAJ0Kbm5QL6hAnwIgqWtI134qiI39FAkbySg0JGYQI5BMkuM7nZRIzAtEREjiqc4vdOhOwQBBDo3HBQZva6oyHaQRspJOu6BtAP1WsmwhsyAZ0lJomxMdU2lokuE2sgASNDrqlIFpQCb89UrGyAkA/2TIMSdDslMGJunByzt90CIAAIOuoS6JkCNb8OCnYIhRGp1TFgiCgN0CDowzbl5GggL0u1MEMP2Phnvb+9fUBJi4BBgT5SuRgDGgAXBm4tK6e1u1q2OwVOhWpsBZUDg5sgEAG0GePFBzjs9rmAtqkEjQgFc1eh3JAzTOmoXqUz+5aVwdoai1wg9DsfAMewvqMa9x0zCQB0U9t9nspUhiaTA3KQH5QBIJsYC9L9nSKuEFruMdV2dp4QinVoVB9TDIPMWQfDyB9kSFIkAcQjRUUhSCmgCkNVSnzQCNEIQPknOilOUDN0JapoAEp/dKUICE5RKECKRQSlKBoQhA9k5KQ5IQVqkUpRM3QI3TCRtCobDiUHrUv4YHJZPbLmCNXN+Voz6I5KQCa9DnUZ6SFB9Q67j1S7TIHZeJkAxTNiJ2TcPF5rPtd2XsnEmdWQPUBYV8zjuzn4elSq/VTqNBDv6SRMH7FcEFpg25r7MMbUwjKb25mOphpB4QvAxmCOBrDN46JPhcRMcjz57rcqOKnTxDxNNlRzRwBIUuq1BZ0gjiIK+gwBFZpE6DTRKvhKVZwp4kE0wbObALT1jQ7hXR873hJ19lvgSXY6g2TBePYr2/8BwI/nxH/AHj8lth+zMJhXh9OkS8aOc4kg8eAU0dZ13slKEp2WWhqdVQPFSExqoHvqhEJIhzpzRa/EotfklY9UU5lPmlMJqh6I1S/V0cUQ0JbyndUfDnxX4IzEgN4JGLCIHqm0jS3pdVAZF4txQyDffgtQZEHcWWbRDoPHZBQ1hdF34Nw3pukDUwdVgLyRoDHFdODcDWLCfDUBbYQJi3ug43ATO5HRZxdavbEjcEys7hBVNxa+dt0Yk5qmbchTwKdW7A7hqgVMWPBWLEG+qyYdei0Dgg+iwp/dtPLVcfbAmiDwcPyXXhD+6ZG4XP2sJoO5QfdRXihNSE1pAkU4lIoEeKNk4SB29UCgosgyCiUDTukjRAiUIlNAk5SVMG58ggE7Jm6SgUBBMIJ3U632QI3S04Jykgukf3req9Cr/CC86n/ABG9QvRqD90g814GY9U2m0FJ9nlMCUDUlNCDZlYOphjzBafC7lwK9J0v7itIJIykDcjdeNst8I9za7GBxyk3Gx8kH0jT4NV4nav/ADLOGQT6le029NeN2sf31PgWGfUqRXHkPd5uOiqGd1M+MnRTlJaXRYbqsg7rPNxtKoA5gpZYOadQFIIANtd0xkNMyfFNgpBAG88kCkC0C++6oB2UwTG8aKRA1F+KoOcGkDQ62QIMJBPBITIHFUJLTBtuApi6CyIPRIAgnhwlM2UiZ5INCRAgX3KC+WhsQR7oMQL33Q5wLQANN0ASS0A6DRTPuqc4loEWG4UWCB5yXRGm6st8IPHZZ5jMK4OWdigZDQwEfVvKRILQALjUploDQQbnUJHLlEG+4QSAJJ3QSNIRA1uiLSB5oGcxAmYTLcoBJ1HFIkkAHQCyHAtAk67SgRBHnokAbyfRBERzCDMaIHYEZRprKpzsxmLnYFQIBBmeKpxDnSBCBGQeaR4piSYFyTYcSqZSfUq920eMk2NoIQSJNrJtygnMJgLShQNSt3RcGOE3OlkUGUnVHNr1MgAMHiRsgyFp4HiJShbUnUQyoKrXEkQwjjxRSrtZh6tJ1IOc/R0xljyQZZTBdlsDcxYSqNN4oioR+7JIB4kKxXqDCOoQO7LgSYkz120Sca/4UAl3cZrAxEoFUoOp0adUkZX6QbiEqtNjBTLKgdmEkWkHgnUovZRp1HfQ/Tkm6gGZDnDswBMG45IFV7kVR3UuYAJBEdQrbkqV3PYzI0RAtrC0qUaXc0qjGxMggE3IOqbMlwwQNwgqTwWGK+hvNy3ssMQc9GQPod4hvyKI9CmZoiFxdoTZdOHfma0cVzdoWAPAoPd/ZBwIptJtmMzyK9ntNxrVi872n7L539mXlrSZ3Mddl9FjAGdn0al+8c8yOUWKD4Cq0Nq1G8HH5UELXFDLi6wGzz8rOdUEaJ3TjdLyVAgoKUygPshCJQCEeaNEDQjRCBomEaoQNIlF1JMoDW6ITHBCBKhClU0ckDjdEJpwEEJb6K4SgBBJEKm6i+sKTdUwS4cRCD1mfSUm/wDNYcb98z5WdJ8tMcFliKxZUpvAnI4OiYmDMKD6913+aw7bP/hGI5gD1IXE3t2g7C/iDSeHZoLBe/XQBcWL7ar42k6i6lTZTdFrk2NhMxtwWcV70Qxo4AewUVGMq03U6jQ5jhBB+V59DtdlRv71lxrlvA4xwXoNe2owPY4OadHC8oODA4d2AxZpl2am6Sw8Rw8l6faeG7msB/K9geOUrkxhLXUXDUOI9R/Zepj5rZXi4ZTaPb81RwUX56bTvp5hXI81jQID6reBB9QtZ1+FA51UnfimOhSjVRTEKuJUDpZX1QLyTS0hPVAJTtCDBEwj9dUD4oBOiSaocp7pXQiGUQTojikg+HsN58kvnimRvoIUzZaRownTgt6NMVazmzByOcBGpAmFzNMHVdNOoadRlVti066WIuPQoJYwimQbF0wOglKm8tc14mWkEf7qi4tbSJ0Dz7hZgQXNiYJACK1xQArPI0df1/3XNN4hddTxUabp2INuC5CLm+iIOSoAvplvAWUmLFUww4cN0GIsU514QqqMLKhEWNweSUC6D6LAmcNTPL7LPtQTQd0+6fZpnCU9fNV2iJoOMXIPworwOGiSJRYLSBCJJR11QHJEJIsUCOqPNB6pwgXFAQjRQA1KZ4/dKVQHFANbNz6KpQjdAJEgJkgCVmTJ+yBEzf2S5pohAtUyOaYEoIQDLOHkvQdekuACCOS9Ax3fRB51T6yENNk6tqhUgboK2SKNDb3QgWy1w1sRTM/zBZbrSgf39P8A1D5QfTU/oHReVi3tqPJEPYwEPgEgEm1xp1lei6+DqRrkMH1XkYTGupYKvhgJbVIdwm3qdfVSK5iCQQ2coPUIbTmmX8EszgC0G3CEwxxYSD4RrCoGtaaZcXXGykQQZN+ESVTaeZhdIspaN5FuJQIQLnbYKmuIBA0O5UgAmSdFbXAAiJ4IE2RIGhSVNdFoF9+CkoKcYjmBKkE5ojZM352TAgxxQNzREzrsmS0sAA8Q14IIMTsiG5Re86FAFwLAI0U7aKnEZQIvNypkcb9UCmLT6KgDlB24ykWODQ/Kcp0dFvVaGlVbQFUj92TAM2nognKA0Gddtwg2AINzqFbqDm4VteW5XGIBkzf8k306bcMyo2pNRxuyRIF7oMYRbT9BaPNHuWZAe9k5iZjyTqVGOosY1ga5sy7coM3OdlAItsYQ9j2tBeCA4WJGoVVKzqlKmwxDNOJ5pVHVHNYKhOUDwzayB1qL6IYXxDxIi6K9MUXNAeHgiZG3JKrTewNNTRwlt5snXoGgWAuBzAGyB1hQFUdyXOYAJJnXcIfUYa4fSZlaIIaeSK7KdOoBTfnaQCSNuIsio6kK4dRae7EeFw1IQBrPfiO+aAHEiwEiRyQDVqYiWkiq47W29k3Vv+I75jQyCCG6iQkKlWpiO8Z/EcbZRF44IHToPr1zTJ8d5Jvpqqp4fMXCocsCxF1nmLXEvnOdZ26qhWI3QbUsK3LU725jwwd0mU2tpOp5M7nbz9PmpbUkF2w+dlq2s1rAIGY7zoiMXVH0sO7DFrcrnBxJmR5+SzL6v4YMJPchxi1p6rsL2VQM7Q6N/wC6TmB9AUWvLWAzEA++qK46lN7aTHuJyO+mdJ6JtblgcRM9Vq/C1i0ND87RoJ+xWORzHlrtQBPmg6p/4KODzHmFlRP7widdloyDh3DgVhTP75ttdER1NAJl2gufJczamau7No8kEcjot6zg2nlm7jfoFyEeKeBQdeGJa8t4KO0LtHVXSINUGbOCzx94HNB29huLWG+5Xv4rEd5hmjcHy0Xz3ZEhruR+y9N7/DEqD5vGn/ja3+orEFbYy+LqX3WCoqxR8KUSqGlqhCA5IhFkggaEWQgaEkIKCEkGyAKVykSiyBo2RKEAqCQAVW0QEpykTCUoHKlx2RKVuCBXWlI+LyUK2boNmVCw2tyUYh2aDz0R+pQQCCgMNW7pxDhmpuEPbxHHqFdZncvADs1NwljuI/tuueIMLooEVaRoOPNh4H+6B03lpDhqPccF6GBxv4WsJP7h58Q4Tv5LymkgkHUeS3pEFpaeo+4UV9H2iQMO14MgPBBGlzqvawtRhwVdzhOenA5EL5Khi8/Z7sM+7mPBbO4nSeS9mhiS3CuZOoMeYUGVC2KqjkNlufgrlwpzYqpB/l+66T7KKfD44IlKU1AwIkp+SkFUgdylzhEaWRF9UBIRuiEa9UD5TcI/JK6LG8hUNNL4RpdENKE9UH9XVHw068kKy4ERKk8JVRK3bLqZEaLGBlBm8m3JbtBY0D+tsjzQQXyMs6H36ptBYGk2DpgzqJQQO4Bi4eZPGyt4jD0HTsfm3wgtnioubpBkW4hc7hDuM8F0UD4nCZkac5XPUEGI3QKyETpyRAgIramG1R3b7E3aeB4LAtLXEOEEG4XqNwv4nsqi+kP31MOgjcA3HvZcVQd9TFUfWAA4b9UHp9lXwrRw/Nb44TSI5fZc3ZJHcEHY6FdmLBNHTUKfR80NAhGhPIlHBVAhCCqFCE0GyCTdF0FEIBEFUGpiAgA2CE0pRKgqyCQBM2Ul0BQSXGZtsEAXEwkiE4KBQnE7JweCeUqhQUjKqCNkZSbwoECQRyIXc+o1rIJvw3XFHEJzuqJqXdOxKkWVmCoiOSgOSEcCjRUCul/FZ/qHyojZUyQ9vUfKg+maJw7hxYfhfOU49V9JRvS6j7L5ptipFUXESIEHiLwgF4aQ0nKdeCbiA0GJJGvBJpeGODWyNzEx57KhBhc0kbapNE7LWjRrVqdR1IEtYJdFlpgsC/GNrFjwBSE8Z/UIjmG/LmqYWicwnpddGAw9DEGr39Xu8rZbJAk8JKXZ7sI19T8YDlyjJAJvPJBgCAdFPlZdOCxbMNXc+rS70FsAWEGdb8lykySeM2OwQXuOi1NCoMOK5H7txgGVjMALYjEfhQSX9xNr+GeiKt2Gc3BsxOZuVxjKNdT+SHU6AwTXir+/Lrs4CTy+6Rw9QYUYggd2TlF/sqNBowQr963MXRkBE666yglz8OcGGNa7vwbu2ieModiAcE3D90MwdOeeZtEc+KcYb8GDmP4jNdomwnjEJOq0TgxTFM98HTntpOiCTiKhwooGO7Dp0v6pONf8M0HN3ANhFpVfiXHBjDZG5Q7NmvPRJ1WucMKRnuQbWtPVAjQqNw7a3/TJgXv6eSZogYZtXODmMFo1UltYYdriX9yTaSSJ6aKnUHDDivIyl0RugT20RQY5rz3pPibwHoh7qTqLA1pFQTmM6odTaKDKgqAuJgttI1uh/c9xTyT3oPjmY5ckBUq56VOnkAyDXipfVe9jWv0Z9Not13TqVGOoMYGAObq610OrOq06bHAQwWjdAVBUDWmoXQR4ZvZKtRfSDS6IeJEXsnUdUc1gqZoA8M6Qh9GoMuYHxCRebfZA69JlGo0NeHgiSQRruFT2U+/HcgvYImRB5i6ulhCb3Ma2gBbl1GgLtzHYAwB+aDIsBxHesbkAMhpvotAJrGs0Q/loPJc9XFF/ADgBCx7xxIAEydNZQdbhTLi5zQSdykWUSPoHkSFyF7xYyI8iE21CTCI62UWZdPADcTcnYKn0BUAOjuRXKKzmgiTBVtr80E1GVKIk/TxSZVLt7LoFfzBWVYszAtABOsCEDp1spLT5FZvdmquPGEBneVsodlJGsSpyFry1xBI4GyDpp3pP8jdcwk1mBtiSBJXRSMZheC067wuZ3hcLXB+6DpqUKv8AMM0cDIXPvEabLrp4gE81z4n+MTxEoNcO4FzRwWWPMOHVVhz429VOOG/NB2djHMx54G/ovTdoCvL7E/hv/wBX2XqOFgor5zGf85U5n7LIrbGf85U6hYqoUDgkqhKPVAIRBSVDR1SQgaPNCEAmknz3QGiRTUoCEEoCEDQmEIGBunKNFOiAJCWpSve6cSgITiEwEiSJQIwrabLPVWAQB+oQXKJkKSYSJ5oA/UbJtJa4EWI0UTdVzQbV4LhUAs/WOO6KboIPAypYc9JzNxcKWGUHdTtWaNivWzZaYHJeThiXZSdQvVqCGSNgFBpgD+/qf6F2G64+zxNWqdfCPkrtKzWijRKU42RcSoAKrKRCaB7IgcEIugJ90cEvNOUDR+gkiVQ0/JLgiQSgfBCVinMIj4iANRfip1VEaGb8IUrQDou+qyMHg6sWLS0meBMLz5XeazH9l06Rs+k6w4gkz8ojH6i9jdHCROxGnsk6TTY2LCmHDzJJ+UEOa9jmAl02ESekbrTEtNPGBmUtblDQCCCJFrHqiopGHttYnVTiRFQ29km2M7g6SujG0KrWtq908U3NHiLSByvpeUHGn91Zw9dtMVHUagYb5i0gGdDMReUqtGrRgVab2E6BzSJQez2Q4jAtHAuv5j81w9p0e6rtrNsKsyOBESfOZV9mValHEHCvpv8A3kw2DLTE6a3AWna4d+Goki3eGCdNL3QS2hSPYrsSXVW1wfC4PGU30jXS8q8DVfWwdVr3F2QiCTJAO0+S80U3uc1oY6X/AEgA3uRIG9xFuC9Hsmm9+HxOVjiGkEkAmLH0QeU8RUcOBPypXU7B4io9zqdCo5pcYLWEg3I1AUtweILC8UamUTLspIEa3iLRdEc6a2p4d9V2Wmxz3cGgkxxgJd3D8mUl0xF5nhH2VGVgjVbvoVabmtfRe1zzDQ5pEngARfX3SqU6tIgVKT2E6BzSD6EIMImLKg0C6urSq0iBVpvYSJAc0gkcYKhAFLRO5sAn3ZOp8goITDSd1oGgWA3ThBPdhAYOGiuEQgnKOHsiFUCyI5oJ2hPhdOyUICJ3SgDdMojmqEQOKUbcU4QgbXlgIbuLmASFmQFW6REnmgzIjmEoW9QUyGhjCCBckzJ6LItI090CKbTcdVKfPgoPp8Mf3bb7fZfOgQ88l9DhINJu8hfPvEVXjg4/JUguW91cSSCPyKKGKfQoVaTWNcKouTNrQk0ZmkZdNynh67KNOsx1POXiAbCNVQ8NVxDKdVmHLsrh4wADIA9lOFw9bEZxRmGCXQYt908NiqmHbUbTDSKgh0gm36KWFOJzPGFLwS3xZbWQXgcH+NdUGcMDGyTAM+qMDTw1Sq8Yqr3bWtJBJiTOijCYSpjKrmUyAWiTJOk8lWBwzMTXdTq1BTDWkzYCQYiSgeBq4aliHnFMNSnENAAJmba8lyuguOUWJsDtey6sG3CjFOGLd+6AMEE3INtLrmflzuynwzYxqJsgobdFuatc4UUzPcA6ZRE9VgNAVv8AiH/hPw8NyTMwZmeKBGnW/C954u5BjW09FQwrvwf4qRlzREc9Uga/4WJd3ANxtKBhqhw34gfwwYPrGiKo06X4Lve9HekwGWmJ1jVSDh/wZEO/EF2u0TpP9lRw7fwnf52zmgNtJ5pBuH/BlxeRXBs2NRPSEC75n4Pue6GcunPIkX0iPukcQ/8AC/h4bknNpeZ4qu8ojCGmabu+JkOtYSLJfiP+E/D5GkZpzXkckGmErd22MQx9TDQQAALE6H1WPcvGHFWP3ZJABOh6INWr+H7rWkDJtv1Sir3Ad4u6B0m09EFGjGHbWzjxGMv3Sc2n3DHNfNQ/U3gEdw4YcVzGUmI36odTYMO2oKgzk/TaY4oCoaRoMaxpFQTmNr+6H1Q+nTZkAyDUanqh/c9wzKT3s+IEECFUirTYxtPKWzmdIugRdUrhjXXDRAMRZdlGk0AOrPIYBrqegSY0NYC42AAA3XPiMQSSB/sg6cTjgKZpUWNY3jvHDn1K80uLzJOu6urSfTyl4jOJElVXoto1Wt7xr2kAnKZidRbdERDG1WkeNogmRE8QtDXAxXfUqbWRo3UC3KEVRQbiAaJL6QIm0HnqE31mjF97Rp5Wgghp5dEVm4vr1nHL43kkgCB6LJjYq3FxNua376q7FGtT8NQmwaJgxwKglzqjnPPjkk2gyiILSTY68VNx02XbhSymHPe3NPhA063V4fC/jK4pUR4nGzT+roOAPItKtjsxHVbYjCvoVn0arcr2m44LENynzQW92So1w2Tac7qh5T1KVe0HioBzab6wIQdVLXQ3HryXNVjN5rooEl7b6g/7Lnr3cfyQXUw1Sl4mkPbxGo8lnJdM6gLtoVSWgbgDdYYhobWMAQfugVEw4dU8dEeainvyha429MHcoOnsQxTf/qXpvEBeZ2J/Cfb+b7L03G3mor53GWxdTqPhZWWuMj8Y/h/ZZcFUJH6hMjdTpsqHr1STRoglF0IQCeqLIQCaUI6oCeSSeiUoDZCOicIDRCEICUk4N0AICFQ+eKAmgSkwqcVNygS0HDkoHBXogRCklXFlLhZAhdUpbrHFVbggqk4teOt5Q4ZKjht9lK0q+JrH8bHqFR04H+LEWXsVJDdF5PZt6p9161U+GFmiuz6rW4h9MnxPHh8tvdd8bLwH1BRx1CoTAYbx7+xXvyDBBsbg8ZWa1CMI+E+ASOigdkfKUJIKRqhLggcbI+6EIC6cpSU591QfCfwlIRYoHEICNUIj4iCfvslufzQhaHpfs1g6OP7ewuHxF6TnEuH9UAmPOLr9Yq4ShWwpw1Six1EgN7sjwxyC/GMOKpxFIYfN3xeMmXXNNojedOa+/PaHa1fAOwv47CHGQWkUzD5/pmzQb7RfQoj56u53ZOCxFXAuIqfjH0BXEZmsaBEHYukybTCK+KqY/sjGnFl1Z+EDXU6rjLmnM1paTqZDibmJbKy7JGKb+KpRQ7ho/ftxchguQCQLgyYBF5PVaY8VqnZ5bhzgnYKfEMJmMP1GfN4jIBAJ4QIQeK4nOSBZ0EeYlfVYitm7NxFNj6r6g7Po/uS7wZcjMzgLyRY8rmV8qYLWEG0EHlB/IrQDNhnDhvGiK9rtQVvweHPcdod13GH/AHheTQP7tmjcsAzbXVX25+KZR7VbjzUDH4sHCtqkyYc6S0H+XKYJFrhfMwQbjW4ngqyuDc2U5ZiY9pQfdDuP/wBRntKAazsScHl4VA8gu6d2NeJ46eP+0DQf2fwB4Vqn2XhYcmniqTiNHh1+HH0uvU7Yb/wLnAWNQEW5/wB0Hq9iPo16nYmGqlrKtNvfUXmbnvX5meYAI5iN0di9+7B4b8E5wax7u/LSQA/PMu2gty30gEbFfJljmgEtIB4iAu7scF1Ws0CSWWAvug9I417MP23+Er1WUWOaaIa8gNaag04SDfqU3nEP/ZrCupUe0Kk06pc+i8imPG6c4AM2uZIsvn8aC3FvbBzTpF56LABxkBpMaxeAqj3P2dLyzH5WVqhNFoFPDktqO8bbtIkjnYyEsW4n9sSS5rpxjScoj+YHjtob6grxRTe4AxaYmLTwWv4Z7YztdfSQRfgg+kZ2mx/bNDBNqYmvm7Tp1C6sRDIeRDRJ46yLCIWtPEMecA91WpWpNxlTPUxDp7t8eFsXhpsZJiQZiF8saeQwWweBsmRBgiDwhB6uOp41nY5p9qmr35xIdRFYkuAykPN7wTl5EgxovIDAIt6qvJF5UBEJykiY3QO8JXKJ5ynIQK9rom+6cpSeCB+qISkovogaWm6XJOIVBPOyRTiYsiEE67IuqREjRBMJKiIStr6wgnXbomxmZ0OcGgnUojdBtbZBL2AEhrgQN41UG1oWhFtEBhdYNJjWASoPocEZpM5/2Xg1hGIqiP5jZe7gL0W9B8Lw8UIxdUcHn5Uioa7K48wtKD6DO9FZhcSPDAmJWbXRUHPdW8APJG8XVRWFxJwhqHuw7O3KZtHNTha1ai534f6nNgwJK1o4ilTqvNannBaWgQDB43WeFxLsJVc9jWuzNLSHc0CwrMRUqluGLg8gzlcRbe8qsHg3YzEGkHBrgCSTfQqcLUrtrE4YkVCD9IBManVGHoVcTiCymf3hBJJMdUVeEoUquMNHEVBTY0GXEgXB0uueoAKjg0y0EwR1sV0YXCd/jPw7nBpEydiRsljMO6hWMtDWkmBMzG/miMhBAutziYwZw2QXdJdN9dIWDADC6BXpjCOo91L3Gc83AkW0nZBPfVvwpog/uSbiLTPFAZXOGLgXGiDcTbUbIGIe3DOoBrcrjMxcHqkx1cYZ7Gl3cgy4QI28+CK0GFc/CPxIIysMXF9vzUtpMODdVNVoeDAZIk+XmhtB9TDOrN/hsN/bZNmHDsI+uXtGQxlJAJ0/NAgcOMG4ODu/zeGxiPhS2uwYU0jS8ZM550HCITDaBwj3OfFUHwtvfRJlSiMG9jmE1ifC4RYdZlAvxD/w/cw3ITJMX9Us1X8PHi7qb2tPVUK5bhXUMjbmcx1S7yoMMaX/AEyZiBr1QT3T+573/pgx5pmgBh21s4uYyxpdItq9wXy7ugb3t6KmUHPph8iCYjdAxSpvosLH/vJ8QOgXTTYKbJjT3KVNjWNk6DS2pWNeuTafIbBA69cm3x8LlcHCC4EA6SIlIukRF9zP2V1K76rGMeRlYIEACPPdEFQVGZTVzXFpM2TdRNNzZIgifVZve9xGZxdAtJmAmHRb2QdDXQIGysVJgkNMchZc2c8PdDTUqOABuUHSHhtYVW+F43iduCwfLnucTJcSSeaxqFzHkZswG8QEg4m068kHcQ3I3LsNeKyDqlJwfScWuBsQSCDxkaLMF7dHBPvj/M2w3Qa95Wquc+s91RztXOMk+aiobiybarDaY5JVSCWweN0BVBytk6rowYz1nsyiBTMGNYC56xHdtHBdfZjP/E+74sN+o/ugywxJcy4g7eSxriHmP91pQAD2jg6JvsYSrgCsZEgG480BhZuNgjFGascAtKDRdwEA6Cdgs8TAqnn+SCKRh4B0JWmMEM1sDZYsBLgBqbeq2xUmg0kXFj5WKDq7F/hVP9X2Xpv0C8zsS9OoeDvsvTfooseBimF2KeeJEz0UBrBN5jgninRjntJsY9Y1S7uqXFjWEkawLdZVQ8xFmgNlTGeR/MAtPw+QTWqBvIXKXeU2fwWEn+p32VHPskSm6QTe5UygIlPiEtE4QKOaeqEkDRKETCBG9kAShUAgUJonzRKBIj+yNd045ICE4QAjRAabppW0RO6BESU4jVJI80BqVrCyH1BbwgmFLh4StI1UPHhIQZjiqhJo1T+yAWtJpqU3MAuBI6hZKmvLHhzTBG6o7eyhNQnovWrG0c15/Z5Y+sXsGUu+po2MfC76uglZV5eOINdo/wAq9zst/ednUiTdoLfQ/kvn+0SfxLf9I+V6fYFUzVpTYAOE8ZgqXwetb/dFrcUzKULCib6JmClHJEoDlwQhE7Kh667otqjzSvr+igaPNHOfVEkoHJQlCfIKg5olCUoPirjT1SvKYN5hLUkrSO3sXFU8F2vh69YkU2ktc4atkEZo5TI6L28F2NiaeArNqVKTaWYkYgVAWlsWcIN7bar5Yhex2MM+BxTJ325j+ylHZiqTO2Hnu3Mb2gxjS8OcGjEAgQ4EwMw3BiRcXBC5fw9Xsjs/GDGOFOrXDGU6GYFxh7XFxA0jLA4zZc2ObFag6Yz0G+w/suB8BxKo6KzBTa0bOcXjoYgL6TA4aiexv8OdWpd/iaRriiQc2cwWQYgeEGxM+PhC+crtAp0jMlgDHCdyJHz7JUfqEnUaBB19pMzt7KYCATgxrp/EevYrtxgqVXDvP8KHZ8A/9Ke6sBtm7yOczzXzA/d4pp4OE9JXTWq1KNRzqNRzDUYWOykjM07HjPDkEHrChVNeljQx34Udmlpqj6QRQLIJ0BzWjWYtcLsq06eI/Zn/AAw4imcZTotxBpkODswGYiYiclonXgvkvKyCJQfVYn8WKQNY1R2eezGDxz3Zf3QygTYuzRpfXmuL9lw4ux4ok/iHYeGZfqjM2Y302C8MQuzss/8AFxsWH7IPabRqDth2M7QqU6b8LhmuD3gktebUw6ATmBM6EwAtKH4bDdq4/EyKmDxOGFRzmAwWuqNa+NCIOaJuIC+exzYr+SwjkiPpcVRZgezGdntLXPo42i+o4GQXODyBzhob5kroxYxA/abDl9PtBtL8d9Vck0icxjLYCImLmy+ShGUcFR9EWU8ezsvvK1avhQ+q+tWrGXNAgubaY8LQRczmtdc37Q5MSaHaFKrTrd7NOq+mHBudumoH8pb6FeNlRl3QKU78U49eSIQKEpVRyRG6gV0ATdPyRKAhAaSnsnMfkgmEQI/snEpaboCw280p5JyNISvwQFyjzQlMoH8oTgpaboCEQlmCWcDZA0EFLvBpCQcXOAFp3mwQMjbZIvLAcri2dQDErZ9ABgd3zXF0xl5arlykGTeeKD6Ds4/8NTvsFwU8KzF9rV6L6vdMBc4ugmwvEDqu3swj8KzjGi5sbhu7xD8RTe5rtYFrnW6K87EU+6xD6YObI4tB0mDYwk0m5m5O6DczuZvvK0p0xVdknKNp5C6IMMaAquOIktAMATrsrwmIbhq5qGnnBBABIGpsdFGGZSfWiu/K0A3HsE8O+jSxE1mZ6YBEa32KKKGJqUK5qUQMxmxE+yVB1d2JJoFwqumctuqeGxH4bE96xgcBMNJjXRTTr1W4rvaNqhJiBOuojdBVLD1MTiu5n94SZkzprdTijUFYsquzOp+CZ2Fgm0V6mKhpd3zibixk69FlVa9lVzKn1A3kzfqgAAQF0MfQGFqNewmqT4CBYea5xouin+H/AA1Q1HHvpGQQSPayB08Tkwj6BptOc/VMEfqFLK1ZuHfSaf3TjLrA/wCydKrTbQex1LM9xEOMWCff1KFOrhgGlriZJBn5QKm2scO8szd0PqANp6boZhnVMPUrAtys1HE2/NQ2tUZSdTa8hj9QN1F4iTG97dUGrKVJ+FqVHVQ17fpaYk+SKbqAwzw/N3x+mBt8LJrczgOJstDQLaZcQQQeEIG2sxuFfSNMF7jIfIEC1tOSltd4w7qEDI4ybX9VLaT3aMceEAqxQqAgublHA2PogTDUczug52QmSJtPFdVNjabBm0G3EqqdNrG53fTJ01J4Lnr1pMDXYC8ckBXrEmAegG3Jc5aTIi6kPIM/3VZ3Gw84CBCm7h6plmWA43OnJBkCSY5H8ks5NiJA0PBAOaBvJOgUyeCv6nSIk8Uu8ixEQiFBGqptTI0kG5EW5qCXG8pICCdFpSp3lxiBYFZtdldPBaF4fqg0yD0QacrMFzZLXT1urFU/ztgcRdBJZxHmpjKRzWwe1x18jqoqiIv1QU+DRB4HddPZD57Rzk6U3XPILnIJozsrwDgzEk8WEeoQKiSHA/5tDuZTxgis/bWbos2q8TcOMcr6p4wRVN5kD4CC6DgKDTFzKwruBPQJ03RRAnQlQTmugVExXp/6x8hd3alLu6mIZFg8PHQn/dcVH+NTn+sfIXpdsvArsJbLXsg7aG1/NBPYn8Op/qXpP05rzMEKuDwhxRoVPwz3AZ4BAOkctF3067MRTD2GRvxCix4GPH/GVOcfChtaqQGd44ADYrTH/wDOP8vhc2iqN8g1iTxN1Vgpa4kfKqZQS5sj7rGCPJbyoc31VEQmkmUBB4JaIQQgLI80WQgW6ZKNkkDAQUwN0jqgGqkAJoBCLBCBItCIRogSUITKAH1LYGOiwFjK326oAkXScJBRCIiTwQYiyqxS5p80AhCJQep2QJnqfhehWtC4eyB4PMruq6jmp9Hj9of8x0C6Ox64p45mY2eC0+envCyxlPvDVe0g5RcTcQVhh35Xsd/S4H0Ko+uNuKRJNpVETcaH4UwVyaGl5ujVEzHFHC/ogSchF0TCA5b7I6pSU1Q0IhCAtxREI0R7oDySnn7poVHxcz5BLUz8pgNFSD9IN+idTJn8AgcFpGZm45r2f2dGb8UydQ0/IXjkL1f2bdGOqt/qpmw5FSie0W5aODdvkj0JH2XCWB9ZrdnED1K9HHAvwFBxBGUG3CHER7rgaWsrMcdBMWi8W90+BlwfXrtGjyYHMae1lNMw4Get1kCWVA7cEFatIJBAtMz5qicQIqnmQVu5uZg6LPFgZweI+FswfuWOnUIOXchG2l1pVZeQs+BHmgAuvsy2Op8wfgrlXR2eYx9E8SdeiC+0bVxzB+Vy6rs7TH7xvKYXEDPkiHJ1TkoAQgLjigJpSOOiAkiLoklEjilI4oKv6om6nMBwSLxsEFGUfq6zLyUs5QbSUDdYlxGohMlwAJ35oNSRxSLhpJWRJyzm123SBBFzebWQaF48kjUhZF20JSeOiDY1J01SLzrwWYBNgqDTMblBQLnafkn3TyYNiOaVKQ88QF1PnvDIuYt5IrndRIbM3nRFNgNVrdi6Cug6dZWWGJNYcAQ4H5+URkWzJ5mLWKgiLzdams40RStlBJB3kqmNFWA4xB2H3QYNcWGVeZrmkz4rQE6lMNcQDIB1TaG6Eee6K9jsszhG8vzVY8Duah4Nn0U9mQKAA0BPyrx4Jo1LasPwoPDmJMcUmNc8gAb6phxEQNAdRxCKTsrSPRUVh6Qq1hTe8MEGSeSdFtEYgCs792JkifLRYkyUINqVSnSxWcsz0wTDYm22qBiDTxZr02gQ4kNI47WWUFU2k930scZ4AlA+/qHEGu05ahJMjYlQ5xe4ucZcdSV0NwOIfByRO5gLdnZT3fU8DoCUHEJyjqnB4L1qfZbWgAyQdZtK6GYCmzRoHv8AKmjwmMcXC2hC6KuGq1aznNZYnXSV7baFNt8vqtA1osAB5IPDZ2bXdrA9St29kGxc/wAoAXrSUSg4afZdFpB3G9ytxhqQ1EkcVrKzr120WZnGeA3JQTVdRoMzOaJ2GpJXnucajjVqix0At5f3Q55ql1WqYaLAD4XJXrOeYA8htySB4iuXHroB8J4WniGFzmYUvc4QHOERO90AHCd3Va9rqgPiYLgA7Suh/aT3D92wNtq6/sFRxGl+GrZMUwtkWgz59FrlwTx4a72HgQsMTWfXdNRxcQLE8OAGy5zGxRHcMNQJ8OIY487JOwp0a9p6ELivxTuNCg6HYSrqL8D/ALLMscXDMPENZUirUbo53qVbXvyl8kuJ1m6ANMpOpEBpHiB9lX4qqLOjzEo/ET9TG/CDJrASBNiYlbYjCupvc2me9aP5mgwsi5pdLRE7A7rSlWLTMlp4jdBz5iLTpsrFQrV7aRkkmTvBuoLKZ/mVClpgkeacDjPXZAawfze6CGj6SoNQSaJHBTQJFQHgCfQKmiaLrxGvNPB0X1qxZTALi0xtJQNj3PzOIkuueU6q8YQSCNxoeiTmGnUcw+HKBII3i/ujFGQwkRIv6IObMQ2Oapt285UWVMNnDgiiSLjUGxXodp1BVo4ep/UPsJ9159+K7MWP+CwYjY+aCv8AET/hTsEGvBdAcc3hIBkGNjstOyPoq9R8Fedv5L0uyf4dX/UNuSDgxrScU+N4WBpu2HuuvFR+JffdZgAojINc3/dVmB/JawPRS6m12ligiCgjmkc1PmOKXeA+aoZbP3R3bjsEwZ3VAxZBHdu4e6O7cbRfqFrm0Qgx7p4/l9LqcjtMpXTJ/wBkFx4kIOUsdpB9E8juHsukEolBz5SNjKAwzofRdGiYKDHKeB9Esjp09lvJ0uhBiabhsUsjuC3RxiEGBa7gb8FOR3A+i3k3unznzQYZDGiRad1sXJEzsgyDTw1WtgBfRLmoc7eb9EFl7Rupc8EWKzAkgE2Tc0NMAyOIQIEXKoaFTEbKggEIhCD2OyAe7njK6MXWbRALjxgLDskfuR0+6w7ZvVpibZT8qKwqCo2p37qb2tqgwXNIDhpqddFg0jM4D0Gy78X2kcVhMPQcx37rK25sALWA4zuuOswUsZWp7NeQBymyqPq8BVGIwNJ4IJDQHAGTIsfhakD0XndjdnUMX2aKrH1KGJa4tL6boJvaRoRBXS9naWEE1GNxlIfzU/C8DobHyWLGm5AMpQQVjQx2GruyB/d1N6dTwunhB18l0EEbdFkTtCVtN0za4SuUD5o80k1QSnqlqOaem6AT/V0rHqi3qgDGqUFNLyVHxhYWvyk6HUJ1GBhEGZ1lS6Z8Wp1Tc0tAJ30WkS5d/YLsvabebDHWxXAV1dlPFPtGi6bSRrxBU+D0e0JGFa0b558nSvLDmmMw8J149V6GLdnDzNpsOE6+683J+7Dgbg7bJBNVkPOUyDuN02AkCItqk182/sq31210lVGmKEsY6NfyV0TODb/lcfmVFUl2HBnSNU8IZo1GxcO+QimTnHVYOaaZPyrDsrxwKdUghBp2cylUxtNtcNcwg+Fzi0OMWE7SVvUp0qfbjaeGH7sPBADswFrid4XnAeIA3Ei3G6+iw9FjHBzGNaSLkAA+yg87tfVp/wAx+F5uYjdep2sPCOTvsvKVB3juaXeE22RCkiUReYndGY6rPToqzSByQUSSJ2QJIJnTZK8IAJEzprKBtIvmO1uqTSAZIQBJiUwBN9AgU+KY5gIcS4yrBaCZHRJ14I24DRFJxJgu8kFpDQSbHTdDnF0A7IJcWgHQIHkmnnm6guEERdIk6JhoAk76IJAm6pMX5IBA2sgAYNv907zzKQcAQY0TLiTKDShLawJFhrvZbFwdVd5RaDCrsytSp4ylVrguax4c4CCSByXZ2vjKGP7QNfDMc1hYG+IAExyHJEcFQOIEbLGk0srtDrAnouio7KOq53OLqpknrrHBFahjGklzSRwDgCPYqg+gwQ4MMneSR6QFzHw+Hc6/kqbSqPMNpvdPAEoh5h3rmsBdTJsNIWjaYL4NxxWT6VWlJc0sLYnYidEmVXB5dMzqDog9vAQGkAWB0WmME0n3sWn4Kw7MeHsJEwT9l0YoS13Np+FFfPxOXmLpBpkiNNU790w8ArqkNrngQD6hUddDs3vGNe6pAcJAAldVPsykLEOdz0XV2YQ/s+i4gTBB8jC67eqzqOOngabYim3zE/K3bQaN9NgIWkpEkeaDKu6lhqLqrx4WxJAk3sAvNqds1C4dzSa1mxcTJ8gbLvxdH8Thn0p+oWnQEGQvGp9m4t7iO7yxu4gT+aqt2Y/EBxd3sk6ggR6LrpdqNNqzI5tv7FeVVo1aBioxzeoN/PRQHboPo6delVH7t4dO0wfQqyV8619xe/GYK6aWOrU4GfMBs6/vqg9md0iYXHS7Qpvs8Fp4i4VvxdJokPzHgLoNK9dtFhc/yANyeC84k1ScRiDFMGAB7Ac+a5sRiXVKpLjcaDYBYOq5h4nyBpf9Qg6K1Y1DJsBo0aAcFhnaLEhsqM4/2UPIcZGwVGznCLaQsmuJaRuNDxUbRPknTs6fdESTO6FZYS4wOq0ZRadSLbboMNdFYpP1LbBdEsZoJIUmsbjjy0QQ1xGgVF4aRYT6JQBJItsFOpJOqCzWcbZRHO6ydJOg9IVQghBmRySjeFrEoynYIIa9zdpG4NwmcjrgFp3Bunl2i6I5IqMo/qHwmBG9yrazMQAJla1qLaVEECXE6oJpglpjbVdfYpjGtdGlvUf2XLSu119tl09mkscCNTVDfY/moJxTmuxbyRERM2OiivPdt5BbdoNDcYSB9QNtdCfyWNWDSbx+8pByb6eSphh0cdlJJzGUxaDwVFaA8l6HaUfhMHAtlGnS64SPddeKdm7MwTp0Lmny2QcYC9Lsr+FV45h8LzhuvR7Kju6vDMPhByYsxiH2WM8tVtih/wAQ+yzACIAUKg2drcUZdosOSCCJEbLJ1IjRdGU6cUi31QcwcRYrRrgVbqYOovxWZpEfSdNlRoRKY4LAOc0wfdaCoLXQWgxCkPBOhM8AStatKrSoirUpPZTcYa5wiTGl76KCZkIJ91IktT0QOQmDqpHBORx1VDSPVE8kHggRdEILkE6BEKBT6osdU41UxHLqqCIS33TzDSfukTNgD6IE50Dms5kqxSe4iRZaCiBcnyCDGEw2drLU0wRbZMNJEbhBACgiLLsFKh+GLnPqd9NgACI4rEskXQYo+EyMuv8AuiI/NB7fZQigOYC5O2DOIYODfuV29mCMOOi4e1iPxQ5N+6n1fjj23kLbHj/js8yKjGvnqBPuFjBNl0Y27cE/Z1ACYjQmVUer+z1QhtdgMQQ6RzkH4XttxL2/V4gPIr579n3AYqs3+pgPof7r3D+iscmo2r08Jjm5a9JjzH8wuPPULid2ViMNfs/FkAf9Kv4m9J1AWsfoq21nsgB1uBuoOJ2OfhjGPwr6P/zG+Jh8xouqnUp12Z6L21GndpBXQ3ENcIeNdQRIK5qvZGExDjUo5qFQ/wA9Ax7CyCoREclzup9p4XVrMZTG7fC/00KKXaGGquyOeaNUH6KoymeF7FB0RyRI0VFpjXz1CUDzQKSiSnBmEo9UBKUplIzt8Kj4x7i52Yi54Ic5xHi8rJ1HNc7wjbhCHPzNiIjdaRJAhVQdlrMI2IU7dEmmHA8IQetXE0mtiIFyOZ19F57jlzs4H7rvrEtrFsiHNETyuuOrTDq9QTAB08lIMcpN5DQOJ+yswYi4Ki4twPBBJPlpFlRpmHdOYddlWDMOqNnUA+h/usgJBkaLTCjLX6ghBnVEFVlmiKmYRJbG4sqrNJeRw1WThDcsoNG0HuaHxAOg3X0FEy1vMBeRQeKlEcrEcIXrYc/u2HkpRwdrj90eRC8iJ9V7Xaw/cu5fYrxrmyTwIe26I4FM2/JIyFQiJSynz4KpHFFvJESHEWKYM6T5JkAqYI0NkDAJMDdESY56pa30KLopmAbJuI/l0hShBTnTFtBdSXktDeCUybKwAzXXggQaG3OuyCZudOKunSfVuNBqTotxgzaXegRHLKV+C9BuDYOJ+6f4cDRmvFTVeeGk7egVii90Q0+i9BlHkLLop0ba3hNHjPY6k8BwgkSuobaWH3V9qUyx1F+xJHmIUCx6oKyCpVYwmziFFehlpl7fpMeu/wAranavTt/MIXZi6IHZbco0EmOJuUGXZrA+m8hoJDtSJIkaey7xSdpEecLzex6pZXew/S8CeRGnyvZkAEnQameCI8+vhm12va4S4uIBG0C682thgzvA1oLmNkxpFrxxXs4VrhQdUePE8GBwBJj1mVjiabjgX1aXhqNBkgaiLhBz9i+JhbP81vRe1i8K0UaRYQ4vBkawV4vY9Rra1MtaGwQDEkG2t19JVdmoioAA5rhYCxEaor4kiKIG4eQUVQS9h4sHnE/ktsWwMrYhkQG1CRyBCyqGGUTyI9CfzVHudjGezmiPpcRHn/ddvJeb2G8uw9YcH28x/ZeieiyCVJcNCdEn6RK5nm+qg3zN4ozeiwaYMLRplUVmBBBEg6g3C5q3Z+Gq3a3u3cWmB6aLcpSUHmVuzMRTvTLaoA2sfQrjJcww9paRsQQvoM4F7LCvWpObDmCoOYn3VHktqEXW9Itc1xc7KAdNzyVNwwe4mnSMHYSY8yuhuEP8xDelyEHnVab6ry5rNdhYBFPA1XkTaeF16hFCl9T5I5yfQLN+NDbUm6b/AOyDFnZob9Q9T9gtPw2GaIedByWNXF1H2LyBwFlz5nO+kE81RVWjSDjkFucLMtDdlo2k8mXGBzKVWmGt1M68UGM3N91vRfSbDTRNR5OpeQPQLkLltQqOAytaJB1gEx56IjqqU21CHd21kbMm/MkysiWMH0323lN9d5loc5xOomw9FABBLib7n8kGbjM2jkNkgPfySJ8XXkqCAhPb/dH63S8rdECiNrJzr94Sn1R+tUBATDS4gASToENBcYbvyK7aNHKJ4ak6QilQohjZ3i5WWMqBzQ0fSD681pXrAiG6Dbc81x1HyYm6BsBMhovC6+zL12MJ0eXegK5aBgm8cYW2DJbVeRqC0DzKnwdXa4LMRhyBc0yfOf7rjqXpX2+V6HbjcuIoXvlIuZ0heeT+6I4E6DVIOYjxEIQQJTVGrmw1p2IQXk0adImzHFw6kf2Wrhmw1O2xC5zZADVel2UPBU/1D4XnDVej2WYbVtuPhByYr/mHcys73utMVfFPWYCId0SQj4Va7+qBZiN0Zt08s+aIjdAZpvZIkawlxQqAwbECFJYzUt85TjmiFBvQxeJw1J1LDYmpSpuMkNgX6xPoVjVa+s4Oq16lQg2zEmD5pQmgju40eU+7MfWbJp3/AEVRGR0/Wju3/wBasSE4QZ92/wDrR3b9c61g8UAc0GXdn+r2V5QNzZXEeaIHGyBQAOamG/0jrqqhOAgkEWEW6JidNUTyTnndAQTuiDxRPJFjZAr8ZSI34Koi/BKOul0CB9tUjrqnAAm4O86JsY1zwHk5TqRqAgycMwj3CiDodQumsymKhFEuLRoXQCfJZPb6oPb7PAGH/XBeb2oZxkbBo+69PBCMOB+tF5XaRnGvHAAeyn1fjASTqt8TDuzsI4C7XPYed5+65x1XQ+XdjtH9GI15FvHqFUdHYjy3tKkP6muafSfsvo51C+X7MIZ2hhyT/NHrb7r6cmJlY5NQ4SQltPsoEOnmExLTLSQeSJGqIGu86oNmYp7TDgHj0KqrTweOaGV6TH8Mwgjz28isOVrpETw6IM3dj1sOZ7OxbqbQf4VXxNPKdVk7G18KQO0MI+mB/wBWkMzevELsZVfTjK4xw1C6GYtps9sTuL+yDko1qOIbmoVGvB/pIJHlqFZCVfsnBYs95SHdVQPronKfQWPoud+H7Uwn0lmNpAaOhrwOuhVHQQkBK56XaWHe/u6pdh6o1ZWGU+psuwNJEgSOIKD4mq1rXAN4dUOc3JA16JPp5YvMp5W93O8WutInUJRPmm3QqTqg62jvC6rPia4BxJ0BEAx1t5qKjgMRVP8AmIK0w4ZTeKtUnunNAIA1BPHqPZYvY4Ymox31Zz8oM5ufuieHwm9pa6NeakDjHkg0pySQii8isBAM2HVOj9RE6gqJLMQDwd90Ho4J2EHaND/EAfwxce8idIIGl9eC86qWDEPNKe7zOyTP0yYmb6LqxTQSbTHASuTKSAeCDShV7t0/ynXrxXv4W9JvML5wNLsrRqTF9F9DgT/wtK9wIMbkKUY9ptmi++x9l4c7r6HtJh7p4LSJadRGy+dSA80plVlJ0BVCi87R1KozlGi6BhidT7LRuFbuCeqDkF0447ruGHaNgOgVHDNc2CPsQpo84t/QUwR0XVWwlWkC4eJg1I28lhrKoumKRbLnG2yycQ53hECbILYSEibIGIbvf4XThcKa5zvtTB148k8FhRWl9Q+EbA69eAXpCAAALCwA0hQS2k1ogNgDQKssf7IkJwgUW00UuHsr2+Cs3cUA2y3YZXOLrdhMIOXtdoOEa7dr/QEQuZrpazou/HML8DVE6AO9CvNoumk3lKDoZarTvo4fK9XJ3mBDDuw+0ryG/wAVh2Dh8r2qF8O0G+vyiPBwYecQ0UzDyCL6EjQey9iq/wDEYd2U+ENBfHE7euq8kg4bHkNMGnUsSLATY+hXquaaFQ0pzU6j2mTqCdfUhB1kZWZY0bFuQWeF8WHg3zSPVakzNtVjQc2lRaXOa0Am5IG/NB5eAOSmBF2PIJ3JBH5r6VpD6DxyBC+WNdtKtXFMhzHVMzSNIIv7rq/xvEtblpU6TBABLpJPPUBFY9qsy4qsQPqDXfY/C4Kl6VM8yPhb1MRVxJe6q4FwbYgQIBmIWD70W8nH4H5Kj1OwiWsxDTxaRfkV6ZK8nsMk1a4O7R8r1weSzRJk7LF7JE/7LdzmtbL3Bo4kgLhr9o4ZlmvLyNmiffRQLO9tXJl85XQ02kmw4rzH9oueQKdK3E3KzdVxFT6jlHMqj1X4iiyxeCeAusvxBfam0Cd3EBeXlv4nuI3y2+VLm0zoHeZklUevkab1cVS/0tcFJq4SlcEOI4XP5Lx8rB/KU2jNZoMIPSqY8m1NvrsuWpiKj7OeY4C3sFm2i7+ogKjRH9bjygJgQl2gk8SqFF5+owOCju3/AMrnegCDTqj+e3NUbCk0RursLLkDan9eusBPu3kSah6IOkuA3Hqsaj6btSsjRj+aeqGsMwGygginPha53WyoAxchrdwLLQ04u5wHLUpfuhcNLjxJj2RCBFg1snkqNN385DZ2Nz6KTVOjYaOAssySdtUVNQ+KQdN1TSHDW6O7cdo6qTTc3Tbgg0ieaA08PZZS/aU/3nNBpBsm1pcYGvms2io4xclehhqECXHQeJx2QGHoAakWEk7AKK9YRlZ9IPmU8ViGu8FMRTbpIu7mfyXG9x43QKo+Op9lkJmYVFpGoIJ4ghCCmkg2W+BcG1257MzNc48ACsqJ8athPeuLR9Ikg7iYj3Qer+0GV1XDua4EEEgg6gxC8v8AkIGxt6XVuqd5TFObNJLQdp1CgEQ4DY2UHOfq0TRuPlGqo7aYzYcDlZczxFo9V2Ye+FPIfdctaC8GNUED6r6L0eywIq8JHwV535br0Oy9Kt9x8IOTFf8ANP6qQrxY/fuMbqAZRDB2VW4qYnbonHBAXTgomLokHZAo3ShaWPkpI5IJhEEnmqkW5IkyqJynROL/AGTk8UZwUCEf7oj2TzDh1RmbuPdAr8UcbpyOCct0jqgmSiVUjggkRogWiVtU9EfmoDRLdPWeCIQEeiSrUa+qSoIj8kfZExoUsxvqgoA6zskYSMnj0TAQIwUpg/CqAFDhyQBMJTdODFtQtqFGg5j3Vq5pkfSMs5uUoPWwlsOF5HaF8bU5R8L2MLagOei8TGGcZVP+YqRWQkrXvyMFUoRZ7w8GbiBGnMLNt54xZa0qYfhMS6LsaCONzcqonDPLK1Jw1a9p9wvr3C5uvjGtJC9LD9qYvDwHxVZEQ+ZjqPvKzVj39ISBC5MP2rhsQQ1zu6qH+V/56FdnA7EWIvKy0LTpqjklBnkjSTx4oHKaXmiZQO/oiBrpO6Vz5Kh+roECQZaYjcGFszEvEZhmA3iD6rHX80p5IjpqjDYtmSsxjwdngfOy4ndhU2n/AIbF4mgw/wAjHEhai6oVHtEB5A6qj4tzXgAu0PNAZNOZuBugvLtdtISkxr5StIG8FJVMN0EeoQelh6Qr9j5u7JIJp5oPhMyBO0lc2IcXtZV/m+l06yBb1Hwva/Zql+L7C7VwoeGPaW1WmxkASR7e68jHU+5qOpyDMOgGY4fKDjqOkzxSaC5wAVGmS4Dc6Lehhy1+Z2wMCOIj7oMqJAqDQWPwpxAy1DHGR1Q0kOAiwKrEwXTOwQdlWoWNdlEl7IngN157QXVAyTBO116NKqKYpvIkmnlA6jguOjnpVO8aYyuyyDBQBw7wS3YHVe52MyabWGTkFxylcrhnMkkk7k6rq7MJZXdFpafdB6PbbRUph2VwIpgGeIXzIot4ey+tx4FTBMkXEgnWZXzZaNZQYhnsqDOGi0gJ8oUVDafotAwDX2QOCqY8kQ4AQlPNYYnEtoNiMzyLN+/RBWIxDMO3M76iLNG/9l5LnuqVC8gXNwBEJuL6zy+oZJ1J25INrDc6cSgUr0ez+zKeLYaj6pDQ0uhoBJg3F+V1GFwgEPrCSRZvBFXBEScO8gHVkkfrzTRy5u6rOdQc4AOOU8pt1XZQxrXkCqMp4jQ/kuEgtOVwLSNQREIiP7IPZ5yL6FPReVRxD6P0mW7tOn9l6FHEU6wABh39J/V0GpUOVm2/qs3EcUCH3W7CFgCtmGwt6oNHND6b2R9TSIO9l4eGJLS06g35L3WEggzpxXiQKWJqiZaHGDxug3d4YPA/dezScG0b7EyfMrwn1w4Q0eZQ/F4h7Cw1CGkyQLSddRdEb9rMP4hr4jvKYMbyDHwAtcR2jSfTYAxznAeKbCeuuq82CZJMnibojkmDrf2jintyh4YBu0QfMlcrgXnM9xceJMn3Qn5qgAVQEk0ACA6XDw7gWMJOqUMhDaNQibFzx8AfdBHssn2aLW6oOvs/FDCOqHJmL2gATEEHitavaVd0hhaydcok+pXA0wNdtUwdlFaQ+q6aj3PPMk/K0FJrdm9TcrMEgarQVGjUeiBltpAM7Dms2hzqrWvBud9Atg8HdWHoOfK4yA3Qq24dxubLbNbjKC4CUEiixsWk+yqwsAOgU55lKSddlRRcB1UF/BSSLypzDh5oKklBk6n7qSSVJtv7oLzAaeaReDvrwWTni4lQXDZEbFwjjzKk1Dx8gs5lW2mXIJLtkZSdBZbtoRqtQwN28yg520SddFqGBtoVE8BdKY1N+SKRGqgtTdWDbLB1VztLKCy4N1UZy92VgueKhrXVHQ0Fx5CStqcU7RffY9FR0UaQYJJknUp4qtMMaMtNug1LjxKltUG3BMhr4kAj0QLC4Z2IdmcS1g1I1J4LvpYajSuymC4fzOEn30UU8SxrQ1zcoA2ut2vY+7HA8hr6LNV5/a96lIndp9j/AHXnL0u2B/BPCV5ysQ2mCqpEmrH9Vo85+yVP6r+a1pADFAiwAJ9AqKxDO7q2FnTH5KGkEHiNRHuuzGNjDAnWR7rhBynS3yEEtbNVrTuY9VFxY7G6qMtVvIg8N1pjKYZWBbdrwHDlOo9UHZg4NHqPuuWuMpbzHuF04E/uo5H5WdctAIIkzblzQbf4fT/wc43vnd6IJZl8JBMa8UdlmO9HT7rPCUquKouoiu5tMOnJqCeMLuw+EGFY7xZnO1IEC2gUHl4t0Yp4PFZtvN1ti6TqmIqlseCDBNyDwWeFw4rE5iQ0Da11UIGFQdNkVcOWGGPzSbDQrHMQYNiEG8g7JwON1iH+6feeyDXLvKNJUB44qg7mgdunuiOHskSPNOd0CynXmgyLRonmTkeiCIBQQqMJWVC12R5KoSgcECCaCLa+SUhA4R9kpJn7JyBv5SgqLDgiQNNt1JcT5JalQUXT0Sko5bpZiN/dBQaURHJIHn6lTmAMzdBchEgbLI1AEu8lBrJ4eaJBWWciDFjohr5OscSqNCSLbJZh3jRN5Gi6mYam+kfGS4ix0A8lyCmaVfu3tGYOvyuor36H8BvFeDiTOKq/6z8r36Q/cjmF4+Fwv43tF1HvW08xcc7hIAEk2CT0c7QbidirpOcKdUNNnMII43Tr0Th67qRcHxo4SAQRYwjCme8BFywwRyCoxYSGnkveq0cOMMyrVc1jXNBBnUkCy+eaSOipzi4iTYaAnRQd7sMys1xw7w8C5EGQON1FKti8GYpPc1o/lN2+h08ksFWNHEMfEwDmGkghesKmHxAg6nZwA91mtM8P20wwMTTNP/M2SD1Go916VKrTrtzUqjajdy0g+y8it2ez+QwTpO64nUKuHqZmFzHA/U2RH5qD6aCPNLnC8Wh2vWpkNxNPvGj+Ztnemh9l6mGx2GxX8KoMx/ldY+h+0oN5/UJgnjryTLSEojyQOR1TifRTE/rRE7fdEO36KcdFMpzz90HyAoVT/KfhWMJUPKPNeqWgbWUwLwFrR5j8MaTM06QNFNJofVykahehiGF1J9tBMxwXBSkV2cz8oju7Id3dbE0x/MI14H8in2zTP/B1wIFXDhpMR4mktPnYeqyoA08c8bkTbmP7LrxsVOxh/Vh8QQeMPAI8pBQeQx0VWE6AiV6LBInjwXmXBa7gR8r08uU5mjU6IR5r/DVdydp5orknK6NQVWJj8RUINiZ9VNUzTZyVG4IOEpEagX8it69BtOhUc0k5nh8GIHL3XNTM4MciQu9/jw5HFlvRBVODTbzAnyWuGIbimHjMrloPmiL6fe61puio08CEH0DxnwZ5QvnKgy1HDgSvpKXjoVBylfP4psYh3O6gxv8A7IVQiEAkmuXFYsUxkpGX7kXA/ugrE4oURlbeoR1jmvPu9xe8kkm5O6A0klzrzqZlABc4NaJJNgLqhzJgC50AXfhcIKUPqQah0HD+6eGwwojM4TUI1O3JbqARKU7/ACifTogmrSZWbD26aEa+RXFVwlSlJbL2ctfRd88/VLvGN1eLc0Hk/KYJBldeIbQqNzMBDuIEA+Sw7sAQXT0VG9HGOENqS4cd/wC63dVYWghwjmuINjQeqRk7qYjqOJYDa/t7qXY2oZDABwOpXPG+6EwN9SpU+t5PmohVCI5qiYAThON1bKTn30HEoM4VNY51gPNdLaLG7SRufyV6cgPJFYCgTdxA91YoMFpJ56KswItfyQC86AeZQZ1KQjwiCNplZALpIdu8Dy/NY1WBpkaH5REGyyq6C/FakSNVjVGiBGwF0AlI/SAiUGmaFQcCsgdvhK4RXTBG3VU0uH6C52VCDC3oZqrsrdgT0AQaEkkJyFiSCkXwoNC4gqS4nUqDUkqS87Ko0kKS7msy5KTogsvUl52KbWOdsfRaNogfWYnZFYQTtqtWUifqIF11NptA0HwkaaDMU2gDLqk51RpiR5LYANtz4qHva3XXggTHvP1DbWITLxusHVjfLbnKdOjWr/Qxzgd4gepsgp1cCzfVYue51iV3UuzDY1qkcmifcrtpYejR/hsAjci/qs6uPKo4KvWuGZQd3W9tSu2l2bSbeq4vPAWH5ldedpLhnaSBJAMkDosjWzYV9Wnq0Gx4hTTGjGMpjLTY1o4ARK5sVg21H52vawk3Bsh9R7aDS0uD3XBdEmyo0nnvSRZzdSLg6i/VB576T2EWmSYgTMGCoFTmvYp0g2nSzCXMBjz1U16OGLSazWNHEwD6hXUeaKh/QWge0xt0WFfuGv8A+He9zeLhb+6gPI4LUHVVBrNa17ycsxJ0lc76DmgkEEBUHkXlWaktInUFBzCxTaSaki52SaLgcU3jK6xQdFbFVKrMjmNAEXgzZYzx0IQH52+Iw4aHiEReeIQKJc0HQEK6rHuqQ1pMWt1WczI36rooVosQJG54INcK003Brtxos8UILXSIM+Ua/K6w/vCHQLAgQuHEAGu1p0JHuboO3scEB5ixOp6L0ami58IIeRwFui6Kug6qK8TEuLcRWtqOPJVQdkojjElZ4wA4h1/RQHWIlEdNHxOLyNLD7q8Vh2OpNe8hhOh3PIqKAJoCNZ15qcU2rWyFozZdgJPog4nscwwd9CDIKnzXp06B/BvFZgBe4BoIuDNyubGYJ+FJcDnpk2cNR1GyDlzELuwmCbjWTRxLQ4asc0yOdjdcMAoY99KoH03ljhoRZUei7srFt+k039HQfdYuw2Mp3fh3xyEj2lej2f2ozEEU8RDKp0do135L0CC2+4WLysXHy5eQYcC2OIIKfeDVfTuAdZ4DgdQQCsnYPCvMOw1LybB9oTuY+fzhPOvbd2XgnCRQg8nEfBUf4PhDq2o3/S+fkFXvDHkd4jOOPovWd2Jh75KtUdSD9lL+xMMxpe/FVGtaJJcBACvaJjysw4pTJ5DiormkKpFB7nsH8zgAT5cFGYwqNnPA39ApLp3WZMXXodn9lvxRz1pp0dpBBd0/NNxHPRp1q5LaFJ9QjXKJA89FqMBjyY/DP5SQPkr6OlRbQptp0GhjBqANec7nqqy8teOn9lz7tdXzzeyMe76mMZyc8T7Stm9h4g/xMRSZ0BP5L3AdBw4pkwDA0B84Cner1fN47s8YPuw2qaueZIbAERzKwpUWOu4SL6rZhqPYDUccpFgTcJUBlnluujLXBUqf49gysADS7xAEGx2K5MwdXLpAJcTAECJ0jZavY1xlxiFz12BtU5H5wN4I9lUbVSwu7vSAIPArlcC0xuCuhwp1XxJa4CxOiupgKxoDEZ2OaTYAmTHKEGeFr5fA4wRofsqquNTHBzjdxF/Jc2QkxsunDU3B7TOZs7jRB7jLUR0Xk1aT8NUOJovykE7XvtzXri1EW0AXndoSMG4jcj5UivONR9SoXvOYm5K0wr2se/NABYYPCywbrrbipJm2yoFQBJA3OyQC78JQaGiqbk6A6BS3Ism1VCiKbL3J1/JUWRdpg8FoQRJG+ykxuNd9Queu0kkXSxT6TctRuZvEXIWzcRRe3xEAbWK5o3SIHC6mnVtUw9GoZpHy/Wi5KuDIBMTHsVq0uY6WldFPGRao2QNbLWs3i5aHaGMwtg/vGD+Wpcjz1C9LD9sYaqQ2qDQcYs4yJ6j7rI0cPiPpAzHhHwuWt2e4XaJ5KsPfBDgC0gg6EEGR1QV8xTficG79zUfT/wAurfQ2XoUO2wIbiqMcXsuPTUe6I9efdHRZ0q1LEMz0KrXiLlpk+moV3QcRA4DrCVhw8kyZKQm/ytCKgljhxBHsvEBLXMdwOvQr3DFpXi125S8f0uPyiOx5ydoUnbObB8iPsV6GJo/vMThv/fw+YWsSwkj2lebibtw1TcESfJfb9odgtjB4jDOLn0z4yTOYEXKo/N3Hw9V67DLG/PkvMxFMMrVWNNmPcAeQMBejRI7mmZmWhQcWNAGJdbUA+yyILqIygkg6a6rfGktrgtiS0bSLLAvqOpk5zYjSw9lRpTllEscCJJIm2y2GNYKYY1skADXX0XNh2NqB5f4iANTK9HDta2g3K1okbASgVBpFMEtyydN+SvMGeImGi5KZKyxILqD+QkeSDvZ+0FCiIZRqVSRBJho04mSfReZX7RNaoX90G8s0+8LjaEyBwRG/44/+223AlH44/wBA8yVhTp94/KLHjwC3GGYLEk+UIpfjCT4mAg6gEifPZcpDS4kCASbTMcpXb3FIat9yq7ml/QPf80HAQDutKNXuZLWgk6ki/RdYpU9cjZQaNI6sHUSERj+LfrA9FJxVQnb0C2OHpnZwPIg/IUOw27X+oj4RUd/UP80eQU9486uPqqdRe25FuIMqdEQpPFMSN4lSdVY2QKIVWI6I8vREBAuSUKiAUCNZQTlSIg/CslSYKCZPBWxjqhho030QxuZ7RxOq62gMECwGyKinRazUZncdvRUTGpSLiScvrFkoIEjxFDDlzjYQI1hSS1rrguPr7aJta4ulx00AsqLS+C12UnUaiyCWOLnFpGUxbmq7sOuS6/AkKcxbd4AItOs81o1wMG19IQxkLeFwnKbEiTGyT2w4sOjocOqt7gHTtoTy/wB1NUHIDuw+oOqGOfQxuFnUiI3GxXvdgd2/FVKbvqewxpfiuHtyiGPpOaIBJaeuoQeWTMIhMi+miYAPI890CH1BDtUCzoTsHAnQG45IJggxF104cw0kmxHssq7mOcCwzAupYSAQOCB5tUpU3JTAQOSgAm0LanQJ+rTaVs1jG7acbojnbQcdQR1W7KLRrqtJFhugneUU4A20SIBgkX5oLufmsqlYNFhKDQuF1k6vBImwWDnudqVPPigt9ZzrTbqtMJhHYpzjnytbqYnXkueF6fZB8NYbSPupR0UcFQpQcudw3df20W5gASYkwJsOiNFFZpqUnNb9QEtPMaLDSKlfK4NaBOYtJdYTElRUr5MYwF3gAGYDmDfyTFB76dMuIY8OLnAiblbtY0SdSdSb6aIrkpU3w7wi7XNBAiCTv5aLenQFNr2E5mvAmbbQVVStToiaj2t6/lquKt2o0WosmN3W9hdEdzKbKbYY2w4mfcrGtjaFI3fmcNQ25n4C8qria1az3mDsLD0CzgDb2WsTXZV7SqvtTaKY46n8guRznPOZ7i4ncmUrpQqgRCIlEKhhxH91o0Zw60EC/BZWCPNBTdQm+7geSQsh4I80Gz8DXp0hVcGhpEzMmDoVAseosvt+0DgXfsMwUgw1TRZEXdI1J99bL4dsWg6i9tkGb7Gd1012tp4hzAYBNj1AP3XPUi62xrg6uMu7QepICDooOmnUzmCGmI0JAsuM3qOB2Ij5XRgntbVDahGV4NydCFzv/iGNJ9UHtYJwcZnVq6av0wuHsk/u+kgLuq6LKvLqAPrkPAyAa7yuSu1jap7sy06X33C6KzorEbELI0H1L02yNwEGuDeDLCYJuJ3O4XSab6ZzRAG5NguBuExTjDaLj1IHyu6n2dWqNAxFYtH9Mk/2TTGTsQalZryJY0m8WJ4rtY01GyILTsTMjhC2pYNlEATaL2Fwm7CsBJpPNN3CJB8lnR5WM7LIBqYYSN6e45j8l5sTY7G/LkvpA807VhlnRwuP7eawxmApYuX03NbV2IFndfzVnIx4BavSwPaz6MUsSS+noHalv5hcVWk+jUNOqwtcNQd+c7qC3das1H1TKjXtD2uDmu0I3VwDedl8zg8bVwbvCc1M6sO/PkV72ExDMVTD6TiY+obt5QuV42Na6RA19glAIsU+7Jgh7hyEEe4XnY/tZmHJZhyKlXQkaN/Popmq6sVi6OCp5qrvEfpaNT0HDmvn8bj62Nd+8OVgNmDQfmVhUe+tVL6ji551JugABdZxxnSAVMa6o8MptLnHQC5K2wmErYx8UhDR9TzoPzPJfRYPBUsE0CmCXn6nnU/l5JeWI4+z+yWUnNqYnK+oLhmoH5n2Xrk6nL/ZQ4ZjMC2+ippBBAB81yt1opkQ3XcSQhoDRAmDtNk7Aix4yVLqjQ4AS4k2hBdtgLJgA30hQHZhbXeRBCoQddjxRXh9r4SnhH0nUiYqky0mY3npdctIyOoXo/tEQRheTzfyErz6IAHkV04+M1rg8McZizRzZWhuYnUwLfK4nsLKxa7iWyd+BXq9kvbTxWIe4gRRME73XN2lQfTFKodXMBjgArqPO+m7vq2VMqn6m/UNQNDzXZ2dI7XoQbOd6giV9HUpMqtc2oBlIvAEjnKXlhj5N4B8TfpcJB4cuoWuFJDwNpWuLp/h8W/D1GtDXnMx4sOHkCRfmnRp5XC0GyvweqbUugXm9o/8mf8AUF6b4FIbEDgvL7RMYPq8fBSL8eWqYwucA0EuJsAJMpAf2Xo9hie02QRZpsdTZVlwAjMRFxrK9LCx+HaOH5rzHEiq++rj8r3ezsI2t2bTeHFryTfUWPBZ5eN8PWVlJnRbVsPVojxNlv8AULj+yx1/NcnZOl04gTKchKx2RStG90gAZnRP9ck4HQqoyIIMj8l0UcWWENqG3ErONoukWA7THJEsd5FOs2TBkWAOi56uAa4Sy3Irna0sPhJbyBW7MY9kB4sN4utazeLjfhX0X5mFzHA/U0kfC6KfauOpNynu6sbuEFdzH064FwZ2/spfgqbjIkdIWtYytHR/slCZ/V0r6qsk7qvIxjYxNXnB9QvXcOa8zHgtrtMGHMjrBQDiH9msdu0ieQBhfXUv2gc39naIbP4imQw7yBb3C+Rw/wC87Prs3E/H9l04N/eYVomzhfrEKjy6895UJNy4k9SZK7sN4sJTtpbyklcWIH7xw33XXgTNADjI89kGXaDb03cQR6f7rBn8GoLWA+V09oXpUDxLvsuWlBDxxaUF4SSag4gadV3YYnuG8iflcWAvWeOLD8hduGEUyJ0JQaFS9s03DiPsrhIwg8pv2TdolEOI4H7pu05INcL4cz8pM2BAnqt5edGRPEx7BRRinh2F1g46gWHArXISIJJk8YQRD4H0j1KIf/UPRN1IBudpIcOZIPK5RUYHuAcBYIFD/wCtt+X90Q/i0+RCKbGsOZjRcgEqajQXgGWknwkEiRw6oLl4uWeYP5pZx/MCOqKbXNc4OcXCDF5hBzmC1oIjcwgoEEeErGuAIMXlWS3LLhlk9CPRRUackl0ibcfVBgdZVAqSIQERelkSkjVA5lKSkmCgOVkihIoE1xFQEbFdhk3Nhw0lcUEmN/VdbC40mmASBBBsixeQmxNuVpRlNN+WSWnSdQeu6GPEaEAWIKupldTF7iI9UVn3gpuBdp0t6oBHelzdCJHCd1rScKgMaG991FVlOmQ9oym8gbjogqk0nxHeb81iWAF1MkyDIOhEqy6oBmYC9g1jUeSRqB5DwIItH2QSWPILgA5p2mCOfNU17S2+mhkaLaBka5p3g8li9sPM6O9JU0LDVH4WuyqwyaTgRzE6eYsu3twNrYTvWGW5w8Hrb7rgNM0xmaTlOo+66WO7zs6vQ3a3M3yMlVHkk2hTcKgM0cUZT6IETeeKZaSJVAAXSdUJnTyQQSOEdE2KRJWjN7IFC7aVBtJmeqZeRZuw4H+yyw4DfGdR9I58fJaOfnMuMkoEamZxvqlKiwmN+CbZJE8URoJIiFD6mQa3nRFeqGDu2XefqdsOXVcx4yitDXcZ4Jd646geYUIQWAHaWPyoIIPRAkKtRM3CCV6PZH1VhyHyvOXVgcSzDVHmoHZXACQJuDKlHsQgkNbLiGgbnQeq8yr2m90ikwMHF1z6aBcVSo+qZqPc48zI9NlnF16tXtGhTswmoRwsPUriq4+vVs0im0/06rljRHqrhoMuJJMk6kmUIRC0gsESjkj0QL9QmknCBfdP9aIj9FEgIFCcRqlJO/oiCTKChf1TqGYEbJDTog/ULWJQfUdmYgUuywHNzNdh3NI1JsV8w2MjY4cV7dCW9mMMwAxw15kFeKCIARUP18l0jCvrBrpgFog6zAXNUF+oXtYJodgKLok5TO8QSpUjz+0+7GKHcthoYLRF4v7rlzExOhOq6u1W02YuKVXvGloJMgxOostxg6TBSYarH54JAmxm19N0GnY/01D/AJrei9CqJGizwmFZQxIpMnxXuZvovXxGHpnCFzRDmuAI3EhB8pihFQcST6LqwbslN0NJcTIty4rGrhq1XEk02FzRYExAO67aGHqMaA8i2oF1mq1aHPguFwNJWoboPulDg2GkTGsSnTDgDnItwCwqiLQb/KWYyRHqgW1cNbJzBmOhCgbYggiZ1Gqydhww5qLu7cdtWnyVmowGC4AlWbiDwQcOJbTrs7vFMIP8rheOYP2K8jGYOrg3DOM1N30vAseXIr6UNblDY8OkG4KxdhoDm0oyuBmm67T66eS1OWD5cib7KqVSpQqCpReWOG4OvLmujHYZuGqw05Z1abx5jX5XNrC6exl24rtbEYikKYimCPFlNz57DkvPAhUQUom0+ZsEzA7ADmvT7P7IfiMtXE+Cls3Qu/Lqu3s7smlh2NrViKtQgEEGWgffqvSjWDE+ixy5f4uFTZTpMaym1raYH0j55nmmRIOkc5CDAO19wEolt/8AZYUNA8uIuhpLrOIdGkCErDT3Sy3kBBRzR4TB53lAkCYBPEBAGU7wdje6cZrPAIIjggoRa11QAN4upDWNbYw0cT90mX+k24jRFeX+0APd4cj6c5keVl59MQ3yXpdv0291RqXzd4Bra4M28l5jDAhdOPjNdeAcG1MVIJmjAIEwSY8l0dttgM5UyPRc2BP72uP6mAf/AJBdXbZJYObTEp9HmYKW47COn+cNJ6aexX0uVpg6lfMYQy+g6fpqNJPnBX0Nd73teGHLTAMuHwPzU5Eeb2jhH9oYqpVZUbTpUW5cz5Akc+q5MLUznI4gvYYJBkEbFe4KTmYHumiXFuh3JuV4rWZMU0RDspzA2gz+SvEepUEUegXldon/AIcD/MPgr1ngmlbYXXkdpktohsfU74C0PPFyvR7DAPabJNw0wI5aei89gvK9LsLKO02yL5DHIx+StZeaRNV1/wCY/JX0vY5jsykBsXAjQ66r5o2qv5uPyV9L2MY7MpS6DJgcpWeXjUdhsLrhr4YPcSxhZz4+S7SQT9VhrxlTmMkG42uLLk3LjyXU3sBkaHZR8cl7XhP1EHqJHRc9bC0ahlngcdgLT0Rucnmwha1cPUpG7bcdlly4IpTOyJTiSLSgi+l1Qt5+Uom/9lX3SsfzlBMEEEEtI3C2bj67BAIdzgKIjmpdaIsrEr0iiP8AdEnilO66OKXLg7REtpv4GPVdzlyY0ZsM6+hBQc+BcAarDoQPy+66OywTh3tGtMnnaVxYZ4ZXE6EEEld3ZDw3tB7J8D5HUx+YVHFjG5az+f3CvBuiieIcfVa9r0xTx2WbFoPyPsuFlR1MFrYudUHZjyDSpRpc+v8AsuOl9RtYgrWtVbUwtNv/AFGEyY1k/b7rKh/FjiEGnZ8fij/pMei6TW7gkZSZM2XLgrYxnAz8FdlVoF+HugyOKqu+mkBwkrN9SuRJfAG9gqc4NE/3WJJeb6DQcEESSZOp1lUbgDcpEEH7q6YzVGjiUR2hoGRkCMuihha0NvqYEn0C1n970asyGGiA/SP15oNHiaZE6hY1c93tAIESN0pzPDCC0i4BNiOK3aTHmgjOH0WZTuIjkEn5RTDXXvZMtayo4MMAiS3hxKdBgL858RgxwCCGOkukEERY/K1AGkbBRUBL35TcARPRQXuc0hpEjUzMIpkmYy3m35rKr4WuvNwtqYlzJMkDUrCsR3cnQu/NRGE80xotRQedQAtBhHbvF+AlNg5wi4ldgwjIkuJPoh+GplvhMEG26mrjkDS7Qa8pVjD1D/LA5mF0U6gHgIyuHutS8xA146p2MYDBmAXPHkPuVqzDUmi4zT/Vt6JydzdUDFybHZTTD7togNb0iywAiq5s2cJHlqukEdfNYVxEPb/Ib9DqghwhzSRZwynhyQKYzZaRyzoDJE72V1Gh9Jw5axpwQwgmdx87rQim59N+V7QCLiNDxVB7X1QTYHbkqrNDg14N2n1nVQaFOoJMzxBghBWHd3VVzHHwjQ8jopNNtYuzCwmOqzDH0z4nhzLwSLhUKzKZLHyCdDxQS0vyww+JpIIOhSfVkZarSwg2MSJHNUYFXO0y12p4cFYGazh1lAAh7CNQRrspouLHRGgLSI4iCoyw5zBbdpGylr354fedD/ZBxHwkgbGyc+a9B3ZWJr4WvjaDA6jRJzmYiBJMea82T1BVQ0W58k2oIv5oFoNblWyyg8FQQagxqgE3PHRSCfRE7BA+e/NaMqd2xz48Rs3kd1iQTA4pvOY2sAIQTxm5O5ShOER8oFwsmhCAhDeEaoTFigWiPNbGg80O/luTNl1vPTzWPNAJRKcI0QF4STRCBckSnBOyI3JQARB4ILgLAJSXW9kAbXn0SzQqFNzv7LopYR7yAGzPFQcoBd5rRtBziLHyXp0ezwLvNwNF1tw7GAEDpNlOy48ingyTBt1XWzAMEEkknaF2mm0OkhsdPurgC7YIGw2U7Lj5+swU69VgFmugKHu8I5LfGCMZX/1fIXO4e618Zezi6bh2ZTZMRDidBBEgecryOFvNfS4GgcR2FTruGZr2mi4G92i3t8L5sE5Rex1VEVNfJe92WB/h9EzeDqOa8F/XZe92WJ7LoXMybjqVmkcOJw7D2sWCm3u8skAQDaZ9VjhwW1qMn+Zp6A7L0awjFVBOgET0XC0RiaI2lseqfFe20z2hSHEEW6r1awD8BWqm7muAnSATC8n6Mdh3WBLrx1XsEH/Dce3gWn0cpB4eHBy1ANnm/kFbs0D+ocN1FAkGra2c2idgtQQAZI6rNUAdfhVoL6IsByIsYslBJtN9hwWQWMcNibJySSDptZQWvB8IBB1DlRtAI15oFkabObPMgWV5ZtERp0UgySNI0AEoqV2YeialUhrRudz03QWxsEy5xAG8CF5vaHbDaZNLCw5+7zoOnH4XFj+1KuLmnTllEm4Fi7ry5LggN114QunHj/qao5nuL6jiSTckySpkDkEyTpvsF6vZ/YzqgFXFDKLRTNiR9ui1siPPwtJletke7LIkc1t2lhKOGcGU3uJMWdB9+HkvdxfZ1CvSDCxtNzQMrmCMv59F89jMLWwlXLW8QP0vBkHz26KTlo0wHaVXBHLHeUTqw7cwdl9BQxFPFUxUovzAbCxB4HgvlCJV4fEVcLV7yi7K4bagjgRuFOXHV19YZiY9EEk7XXLge0aWOGWO7qi5ZseJB36arpgk9OUErn4pgA3i44oBy678EZQD/dMAwQQRyI1RTBc0eHjuqJm5F+YSzRqJA4lPYGbTobfKIDMbQm0Qbix5KpjSwOymeGiDg7bAOBaYmKg02kQvGbIAXt9qS7s95JsHA2tof7rxQBA6rpx8SujB2rcnPa0kc7/Zd3bMuo0N5LmyeYt8Lk7PIEh0R37TJ5NK7cY12IbTMRTzgCbEyDfkl9Hh4ZwpmDEkjmJkL6SqczWU9A50WEQBqF8rTgVAHaZo94X0lGo6rVBeL025XAaSTE+g91ORHUTeY8l5uMYWVS43IcDpGoJheiXEAkASAbcVydp3pPfxey8bZYKQeo2jT/BuBHiLMwPEEC3UL5jttuV1MDQE+4X1uHaKlAUxr3OZs3AtfzXy3bcOp03DUka9FuI8ptyvR7DMdoGQPodcrz26rv7Dn8XU4CkZkacFaPNuXOOtz8r6TspoHZtEzcg6dSvm2HfjK+m7Kj/DaAIvB+SscvF4t3A3gwSpj9cVZDc05ZKkgDYrm0kkzEa+aUeLkNky4RCRLSII14oHJ304G8rGpRY98AZeEBbNgCJtzulIabG6K4qmHcwS3xDlqseR246r0oIk8Ssn02OH0EmdQAjXZxcCkt34Z4ktEgBYkFtiCCRwVUealxiLJg8lnWMEdFqJXU/HMaSJmNhskMVUf9FIxxJ+wXRTwVBk+GTxIlWKDGmABHmrrm4cU+qwgBwzRcDbkuUio9pzvJkaTA9F7LqLIiB57rgrUxTMjQ7DUJo81sBzTtNwumi7usYxzRE3gaWXM8Q4jgSt80OpP2Bv0K0jp7acHYqm8bs+5XmtYXSRoNTsDwXbjiXZDOgI91nggX08TRBu5mdsDdpn4JVGL6bmAEmxAI80qX8VvVdeKpkUWPmwY0HkYv8AK46Ziq08CgvC/wDOMtNz5WXTVxIBIAsDqdVzYcZsYxvF23mrrNyOIPHdA6DDiK3i0AJIFrcE8WQKmRgDQ0bCJVYXMCS3UkQSFpXwj6zy9hbNrGyDkpMdVqtYD4iTHCIXov7PbhG06hql7ydAIAEeq5sNhatPEsc4ABp2vK78a7MaInYk+wQcxcG5nHUiAOKAAXAm8RY7IIHdVXbmGgnaSmNDOgOqIK7QXMdFwd+izDzAY0iSdSdAqNYPqZGjQEz7KKtGQ19MQ8Ceo4IGWBlSNSW3J3k/2SYH0KuX6mESDw5IbUzw8yJAF9o290iHV80mGgdEGhAqF0EiTc6LKpS7vx07RqOIVUnhjGhx1kA9CrqmaR4H7ooaYcDwH2UMaHFgIHn0UVXFtQEfSRBj5WjB+8aAdJ+FBsQRJ0QCBujWLouVlRJ9SglAO976oImOuigwqtEfB3UiplhrxroeKuqwuMgJtYHU4Nx00KBhxsI1WgMgDbguWTTMPEt2K1a4ASPQINraxCJBa5rt7QsgSPPZU3X7EaIIpklkTdpIPUJD91WLZs6HD7hM+CtuA8axuE64zMa9urDPkdQtIdS5gaH7qKDiwlhP0mOo2VtHiB4LOo0iuHNFnCDC0CuM8tChkVKYDwCRYzxVgxUmNFJAZXj+V48pQQ6gaYz0nEEatNwq7/LTD4sbGNQtA6BeOBCwaIc+k4WOl0FF4qFrqbhmGxsYRVacpjUXCjuWuFxBG44rSlnNMgmXNNidCg0pYupSwlfI5+StTLXtaYm1jzheWLRyC9MMDAREA6gGy4n08ryPREAym480wG6cVnBH61TLhqgfdy4xoNNlJcdPWy1a4OAG41UVGy7qgkO234HdOYUlhGyJItFuaCwdTKEZfAHDQ6hOOSBQhO2ySBFPohGiA0/NA1RqmgC50ZMxyzMTbrCSZ1RBQLmjVMgDU+QSzRoLICEeEb3SyucfzWtPDPqGACeQupoyzHa3RMMcdR6r0aHZdR93eAeq9Cl2dRpxmGY8Tp6KdouPDp4V7z4Wl3GLwu2l2a8wXCAV7TKTGCAIA1AslUzgRTABI1IkLPZccFLBsZYjzVtYWGwbHTRdRBLAXATyChzAIIEA8OKztEAxAy+YAVZbC4EKHZ4IB9ECQLghFX+VrJAeIDIRPMQlMiwNuGy0Y6d778UHh9otjtGuNiQR6LldYLt7Uk9o1DGrR8Lhfous8Yfbfs7Sc79m8eAwvdTqd5TaNSQ0G363XxbgCSRYSbedgvuP2Pxow9GvTe0uDixwi5Phg+4918ZVcxmIrgszNFR0CSIEmyqOd4Frr3uxv/LKfJzoG2q8Z76WrqR/7z+S68JXxDMKBh2RSzGCYN97lZrTsrknFPtBIFvJcWmKowNHN+VZqYgkvc0knU2WVORiKLnG5qDTa+ifB7VcZa+HJGjjBXsgThe0R/kB9HBePjHBxovBsH8uBXsMg0se3jRPsQVB4dCRVrCLZh7hbEAQRBO4KwpOy16w4wR7p1A6pYPcy8gtgSs1XQLAEx0sQs6hBcCdttPhZh75hw21skHAuI4ayoNS8AwRb9bpCXQbXOmtkjcEuPh2krjx2IrU6GeiPDMF8XAOhj7oNcXjqeEBAh9Q6MH57BeJiK1XE1C+q6dYGwHCFJvLnEyTqTMlSTIldJxkQSGi3mVVGjUxFQU6LC5x4fM7LfA4CrjJd9FIauPwBuvfw2HpYankojKIudzzlLywxz4LsulhWh9Q56vGLNPAD7ruYZkmeqUZrxon9MGPOVzt1VkjceSh1GnVbkqsD2PBsfnkeaYMvAjQahO+YA381B872h2VUwuapRDqlEeZaOfEc1wawQvsQ4Z7EZTr+S8ntDsdlQuq4OGu1NORB6cD7LpOX+pjxAS1wLSQQbEGDPGV7fZ3bAfFLGOg6CrFjyPDqvEILSWuBa4GCCIM9EEclbNR9i5sCQdtdRCJgQD+a+dwHadTCxTqTUojQTdvQ/Ze5SrMrMFSm8Oa4fymb8OS52Y01MEc+akFwGsgDTWUgdt91oIAFtPNRUscAwBp02KrMIgi54Lze0MXUpuy0jAFi4Cb8FjSxlYDNmLiDobzyV6prv7RDR2fWLdwPleKLABexjnsqdkuqNNngWG19F5MeFvVb4laYORVYf5e+AIPMFe1iDDGkkQKjfK8fdeLhicjj/S/N6QvVxxLsNIH87SOOspfUfNVW5K1VnB7h6FfQ4NxYGVHmRiG+hAt6heJjGAdo12jQvJ8rfmvX7PPfdmMGrmkweBBslHdUPgcY2+yw7RAdh6ltMqdepnwhe0fU30nZLGA/hKn+keohZHq9mOzNwx2NItPoV8z2uP+FZxBC+i7HdLMJOhdB/XmvC7Zb+4qADR5t0K6RHiArv7IzCvXcDYUXb8rLzwDey7uzCGfinOMHuCGg7zwVR57QYC+qwQy4DDiIhg918s2WiCNLFfV4Yf8HRGngFvJY5tcVwSNLqHGNRbe8wqFpgyJ1KCbi2u65tJEAbEHQpOBsQNEOgFKYGt+KAA1kX4IIBEGNEgeKThII1QAIgAkyAmHclIiAD7hDhYW034Kiw4NEzaeCl4DxBAcOcWRIFjvwTkE6eZRXM/DAmWGOR09V5+MHd1Gh/C0L2iyLz6Lx+1z/wAQ3/St8PUte03OW+IXGsCEZCYOnJMlxGvoFMuG9uKyB1FhIcZJBtJkKalBtQRAg+R9VoSAI+UmsuIJg7bIPBx1EUcUWjQiRN9f7rnaHuacrXODRJgExzXp9s0iO6qECLtkeoXN2fDu9pOMBw9dR91uMucEmn4ieS0wL+6xbHn6QcpjcEQflTJFEMOrSQfWydFubD1nDVha7ymD8rQ7ccMuHqM/pIHoV5bT+8aeYXr48tdgHvGrspg8QRK8hsFw5lSDbC27QpQL57D1XdicO5zgcs8YvbiuHDnLjqZGz16VWtIgnXggwaf3rW8Dw5Lro/zDmFxtMVgZtBhdOHMl4nYIAuu57j4W2aOJ3Kis4OqDk35MqK50Ew0Tpx4qWvL5OwEdYCBwe6A4umOMXSymo4MnwAqJJqsJMC8CeA/utmfULKoiA2sQ0WDbRzP9lb3ijlLhJAEDiVmZaXumSYtPD/dQxhcXvfsLTsgRrONJz8okONgNt1bajXUS5uhjkopgZG8CT6Soe3uHZv8ApvJkcDxQX3YqUWtJgxIPDmkxzngU32e0ieY4hatABAGgFlNZoFSkR9V78kCqQc52gepTYJfHAeanOHhwGuYTygrWg3M9x4D5WasWBG9wESZFtFdpiNPdQSQ7QkdLLKqgERfyTAAGunqocdlGYgQANdCg1NgSlDQeqjM4jnzTM8ECcAbbc1zuBpGQZb8Lo8vdO3DrKCab8zQRp8LW8T8BczhkOZgtwAstqbw8SNeCB1mF1I8RcX3Chr5ZOxF+RWsbbcQsYDKpZs64+4VRFF5Bcx2rTrxB0TquORxBsBbqpqwyq18WPhP2KqBmjaJO8rQzpvzUw+bixCK0uZbVtwUmNy1XMH0uC1DLAO1AVCBD2NcNxfkkaRe5rtI9VoGBohosTpzVATa8oJDQCTG6uNtknFrLucBzJhGYa7QgTmz5LCtTJLTyVvxjW2Z4jpyRRzV5LvqEyNIUHOWAW+yzLBcRddr6JWZpxspo5CCDIHmmXyL6jdauYdYt0UFk7KiMw31KZAN/SEi1ISg0Z9BHA+yCFIJBBTmU0KEKlOqqBCcGJ2SlA90ERuEAOcbBW2g4/UfJQQXDYIAc7b2suyjgTU0913U+zmNIzEu5aT5qdouPIbQJMbnYXXXSwDzHhgTvuvZp0GUh4WgT5krUF4cQ1revBZ7rjgw/ZjAMzxMcbD0XbTpMZ9IjoAFoZym4BIsY3WIfXB0Yb6xH3WbVbRfwgczb7pEAXBuN1MueYdEbnXyU5ZuJ10lQWXE7T0EJZiTEabaJ5NfumLb35BBFgNZjY2SBixBvCsNAMj0KRBGh8kE5RcRHOJSc0EbTvZaAyNunBIti5HOyDJ1MnkPlKCIgdIC2Aabj0BQAASSJ4FUeF2qD+O01pjzuuBwEdV6fbU/jaRjWn6wV5rxuunHxm+vqP2VxQpV2lxF2sjyMH2K8PthjafbOPY0Q1uIfAHAn+66ux6ndlh0gnXgYK4e0SXdo4ou+o1TJ8/yVRhVH7thjjPqu3BVQ3CUaZ0dUcPULlqCMPTtufsik6GMv9LyYQepABcIFguXTE0eTx8rpBJk8QuYnLWpugQ1wkdCivSx1RlMNc85W5xaJuJ2XbR7e7Oaa+as4CpSLQch1IEbcl4/bTpFFuxcSOMAf3XmwYUkHs0sTh34hxbVbDmiJtEHS66WsMyRrF9fNfNuGyulicRQM0qzmxtMj0NlLxNfR9zJzZtNhYJPDWgZtzoRJPKN15bO26wAFSm0kAxBInqPyXGcVXfim4hz5qNII2AjYDgp1NepiKpLyCIiPCNB14rqpZMTQIcBple2LR+rrDEVMNiMMzFio2m0iHTrO4hec7EV8e78Pg2ubT0LtCeZO3RXBy4mkKWJfSY8VACQ0ggyNh12helgOyCYq4sW1FMG/mfsunA9n0sCA4jPUIu4jTpw6rtJI291LyMAAFgA0AQABAAQL6iRsUSToJnhsiTp6ysKepF/RBJJidNRCRJkQLb7XQ6ehGqCum/EIHPXiEmw0TsNyraQbi88EGDqIcQS1jjvMj+y1Y4iWuY5oGhEKwGzOX1CCQD0QcuN7PpY+n4iG1m/TUAjyPFfOYrC1sHV7rEMynUEaOHEFfWAAiCZk2gkJYijTxNM0azA5hHGSDsQdlucsMfHTEc1vhcVVwtQPpHXVp0I6LftDsyrgSXA95R/rAuOo266Lhndb/Ky+lwmLpYtssOWoB4mHUfn1XU0nQ+wXybHuY4PY4tcDYi0L08H2pUdWDcSQWEagQQYsbLF4tayqVnHEPzfS5xneOBTaDTqC+mhHBYMIc0k3N59VdJxqUy2ZcwW4kf2W/jLqfUP4WpTmWvId6FYEWb1Szh1MhWdGngg2wLczKzd8p8rj8l31/HQbB1LbdVxdl2qO52jlK2xWIZQpMa512OHhEE2PBSq87tBpGMe/ZzGkdYv8Lu7GrMp4J5e5rQ151IESBxXmYrEDEPkNgCwne6xjeFc/EetiO0aVPvGUR3gLw4XIHEiY43txWFTtitWPd91TYx1jqTB5/wBlwRZAs4HgQnU19j2Q79xhzNhVA9/7rze3GZfxQH8tR3sSu7sl3/AtO7awPt/ZY9vsHf4wf5yfUApg+VDnG86cFvQptqYXFVHudNJoLYMAknRYA2J4i666Ry9j4ox9b2tBjgbqo47unmvrWtDKbBH0tA6QAvk6QmowcXD5C+ucYcRGixzb4kRtGqiI3t91ZcY8JtG6kwQSualefCVJAJ6KxBk7hS6Z/lvughwj/dIe+xVEXgpEXlUQATJJtpCom4EpEQbD00SNr7hAzOqJBtPkkL+vBOIkQEBJ/NeR2mc2MMHRo3XsXsCbdF4vaN8bUA2I+Fvh6lfQZQSYOiTtI3TvpoOKLTpbjxWVZ3381RmIYS2+uqCQRIHqs5cH30OgGyDHtFhqYR41LSHDqNfZeRhX93iGGLG3qvoXeKmZ0IMjjK+eq0yyoW7tOvTQrfFKrFM7uq8RqZHmlhfpqDZwynna3wjEVDUhx1gaIw85fNVHViXA9nvZux4Hkf7hec3629R8rqxN+84F2h3XK2e8aOYSDSl/zjQP6rL0XUw65C4cMCe0mACfGfhev3YdczOwUo5e6YyXO+kcTZOlXpB8BwBPv5rnxzprmkDZnydVylo0J/sg+gwWGw+KxQZWdAI8JBgEzoSuDFUW4fF4mky7WPIEGdp131XIzH4qjSFOlXysboMoMeZErRrn1KZe85nvMkwBr0VDBmoOTT6kpOqwMrTcC52CBAzEAyALkRKTWgNJOpHBVEUye5Libl2/ULYuhrzwWQEUWjieHNOpIY4jdBTBDaY4DfeyWIg0WjifuE3QHMA2afspeZNMc9EEuq93WgnwkDyKtxLqzeABjmpewPqOEWsB6Io5hmpug5RYnUckGYaRWDgfqJnmuzD/AM1tSLrniHUxwBJ/XmunD2pk8Ss1VwSTeymCZEwFZcLkFQaiyoyECDpskW+vAI7xSHAzI3vCCojZIg8Us3NIukTN+aBkG5jqpIPFIEgyTYplx/RQKYBJ0AuZsogEh9M+WirVXPLzQFCoHOIJuOJWldmanmaPEwgi1+YWb6QqAEHK8aHQqqVYg5XmHexVGbhnDXC4InqgNJaM2oF/VUW5KjmbG46HZGnktIABoq13UgrDGVH02ty2a6bjWeCqNn1WUx4nfmuarjSbUx5n8lyElxJJknc3KunSfUPhaTdBL3ueZc4n9cF24OpmpZSbttHHgpbhadMA13xvAuVLajG1xkENNjOt0FfhB3znZ2tZIibm+y3e11Cs2oTZxgkcePmFnimk05BuD6qsK78ThqlGZcPE295G3pZSq9D8KTcumRaBqkcOBPh9fzVdnVxVwwDic7Dlg/r9QuosBEbdVz1Xk1qREGPKFg6laQF7PdC+UyQL22WZohxNvKD8lOw8R1M8Vm5hGmnNes/Cgk+CB1XO7DtnUrWjz9OqASLzpou44VmhP2SGEZpcq6jAVmH62eY3VCpSH0Ui48CbLoZg8xhrDO2vyuqngHggOAE7fdTTHmua+pGc5W8BstKWDLyMrCQdzZe3TwVFh+kOI3Jm/TRbCi2BYW3U7LjzaXZrj9RgAXAvHmumlgacQWiRuZJXVEgi4jdKQbNIkmxus9qE2kKdrOI2H5KgQb/ZSO8kh3iJ3FiEzIBtcDckhRRJN+CDAJDpk621HVWAcsTAHDipzAa3jigkNaBaRz4JhwMBpmN7FV3jXAZTadAblECZ3A00QBJJEadN0G0mJPAbp5JkOJn7KSNzpt0QAkHKRrzVFsmbSlZvnpBVXv4tNtUCcDrYcgodRY8eMTPAlWW63M78Es0SMsCb73QQ2mKY8Igc5JCDBJN3SNDceiuzrT5gaqRLbECNigmbAMEAchCQkuJkRtGiZbm3F9QgMjSwjQBB5PbM/iKBOhYR6FeY+09bWXp9stObDuBuZHTRea+AuvHxm+uzB1GZD4wCC3UxtB+FjjHZ8XVf/UdjOgAn2WFNj3SWMLgNwCbJkWIIgxcQqi6n/L0+Tj8BZs+oD2VOM0G8nfYJ0KNSoHPYwvDIkNuROhjfRB6VHxUhfUcVhVZ4jG3uqozkALXNg6OBHsVqW6h3BBz9o1jVOHkQW07gcz/Zc0R5rftJuXGkEQAxkRpEfmsIJSCTJSMKo/UqY5+aqJhKCLqiSJUknzQAykjODlBuAbnivouz6+DfSFPDRTgXabO68/JfOXKfMG40ixClmq+ruHEaAjZOCANxHEBeDhe061EgVP3rBsTBHnv5r1cPi6OJJ7upfdrhBA+D5LnZjToD5kQRGs/2WVR9PvQHMfcfULj0ViBYHVBlokSTwCgbJa6AddxuFW5JM8BC5qlEvqZs72g6tk/bRa5gyGwSBoTdBoDAE77G6ouAIHsFi4kkcCNIRncDrf1Qad4ASH6HgfyRmYBIFvVZuMCRrvugnLTsbkaoNu8AAM67aJOlzw4COkLESfq9Sm4gkkH1QdAc12bQgggg6eYXido9kNBNXBb3NLhzB+y9GC+7XPaTsDbnZNrqjZgh4GoNj+SsuD5bcg6jUHYpgxZe5jcHTxdN1TIadZoJDgZDo2I4814RBBgi/AhdJZWWzKgaCOO6kVDSrB4NxqNiNwswSFYhwv5SqjsIH1MEteAR0OyqpUY0C9xNguQOc1mSbAmB1U/mg2biKrJ7p5ZIvBuspJJJJJJmdSUaphAwEJ2upJVAVG/mqnmpJknig+q7IdODqDg5rlr243Niq/8Ama0nzaFzdiOnDVb3DQfePuuvtls4gXs6iwzzg/koPjh9B4hdNQlvY9MT9dcmOg/NczgBmG8nyunVrF1GnRjwsJM8SdfhFaYBmfG0WkWLxPlf7L6Ui5vc7zqvn+yROPpmNASfQr3AQWyHWJ0XPm1FSZnh7pkmxtzCiQ4RryGqUuFhGluKwqpiTO+qeUnzGoWYAN8sTqQVTSQZDo+6oWcGzmehTMRr6qYM32QQb2sN0BYyD6qbAXJ5ckwJHMlJwIi1kBreL+iZAGwk/KU7jbiqAmJt13QIDkV4eLObF1Y/qXu5bxO6+frEurVDxcV0/n6lfTZTYE2CCIuCqieU7aoMDex3WFYgvBOaBGltU5gEk9AmWgOhDmk3j2QDX5gREBeZ2hSAqh8fULxyXowB56rLEU87CDvuArB4lY+nBbUW/uWubqJkDjKv8GTU8T7DbcrLDv7qo6m4wCTrpK2yrGQACND8wuWnHet6j5XTjHSWs4Ameui56cd62+hQdPZwzdpM5Zj7H817BflOl+S8vsZs417/AOlh8iTZeu5+XaeW6zR4WLk4qpGpcbczstaXZ5detUyE7NEx1JsqIz9r6SA7MR0C9Co/LTc4ATqPsro4zg8JSgPL3E7E6+QCyYAG2sATAnabLuw7CIzXcTc8Vw0yCCJuCZB2MlWCtZTHS/RKPNOYE7DUqoLk6JEAjT+6y/F0CTJI8in+Jon+f1CIvmd0ZRYxceykVqR/nb5ph7Do9vqEDyiTz90ZAMx/qESnrvr6IgoqA2Mt5IBEngUmvgEA7n5VOgX4KGNgCwvqoq806+mikmxvvslAmTonIFtllTF7nROADM35qM/AapGoYuPZBep1ScAN/NRnkwPVPxHigZcBoEB0hTlKeW+qgckq2iVIbrdW2RtPkgpo8UK6lHvGjiNCVIJFwLLRrpagwqh7GgOElpkHiNwsnYhgEzJOwstMfVLWspDVxkncALkZhzUd4SI3WogqYh0iD1A/NdLmCvQibEAg8Fg+lSpggEvdx2CvCvIaWE3GnRVCFGhRvUdnI2Cl2LcfBSblGwFyVT8O01C5z4adhqrptDbMaGj1J80GIoPdBquyztqT5LopYZrYMBsmxdqfJaU2kHNx3WeMIbjMI7jr62U1Xo0MIxjw95zkaA3v0XmVabsD2g4MHhJzNjgdvLRe81jWkm88tDPJI06TqjTkBI3MEj1WOyvO7Oo1ziX1WsyU3AzPrbzXogtdMXINxpCrQyCLb8U3CQRHkN1LdVBDSDrI4KS0uAAkSqZTA19xK0DSQZ026KDnLQPDl3ug0AbExxMLRrWatBPQEQqFN4ByDUak6IOf8FStLyY4haNoMaIZTab3mT5rWnSbPieCRqAQVXdsB4HkmiGsMEQGRpsOibC5jSHOzE8DoOEqgCLQQDvqr7oltvKUGFV2UNNMeI6yVq24bmgmLkGUwM40mNyFQYWyYEe/sgzyxdwsDrdS1p+ojU6DRahrXSI+yqm0tm1zx2/NBk6B4nWnkUx/KZs6bhWZBkx6ocx2YGAY0M7IJyhoiCQTqBEoiQSB4ifRNzmh5DjFtNZ6J21abH3QSYaCQwAnUgJQQYG+0apiz4cQOHNUZAkhsA7GSPNBAgkjcc4QGuBJc8AHigkavBIN5hBAe0eLQDaZQIHNa5A04equ2rdNwNZRMAt25BISJGpJ1iEEB8k+EgcTZMjLaEOs7xAxyTLpb4TEHfZApvO+8pXeDoeKHRGkwOCTAA3wiAdSBBQQGkkSQI4anktJjfXbVEADQmd1LQ7QjfYyg8vtsENoOm2Y+UgfkvKqAgHmvZ7dA/C0jwqcOIK8eounHxm+vT7MaDWosA/iUOG4J/JcONAGKqDYH7f3XodkEfjuyzP1S2OHij7rl7XY6n2riGGxDrcxsfRaRyH+D0d9l3djOI78cQ1cOtIjmuzsl2V1a+oF/MqUjuxQlrXTpaVi4gESRJ4laYmpFB0DNI1O19V5cOe4CJJ3ImUitu0KwrV2AC7GBpPG6wndKrTNOs5jjcC8HkgXC0iTKWyoqDItKIRKUIPFMBAkQqhONUEkJc9xuqI90kHXh+0q9GAYqNGgdqPPX1lejR7Sw9axcabjqHWE9dF4kJEarN4rr6YklsyCNiCISzEDRfPUq1Wjem9zeUyD5aLtpdqO0rMkHdtj6FZ6ta9POeiC7l5rmp4uhVsyoBydYrcGba215KAIkzPlolUqtYwkgkiLDVBnSbKTAMxeN0FU67ajZAI5QbKi4n6bjedeqlpAEbpmwmD8IKBiI3CYJaTEEGJ2WFTF4end1Zs8Bc+gXJU7TEnuad9i78h+aZR6k7xb0XFjsRgX0u6qDvHCYLNWnjOnkvMr4mtXJD3nKdhYDyWQH6C3OLOpDQLgT1VgI0TlaRJ1Qg9E/JUIDVULIAThQImbbfKUEpx6J3QTl8oSiPzV81Lrqj6H9nyDSqCdafwV39rCe4dxogehIXmfs7qRxYR916vaTQaGFdxY5voR+ag+MrDLVeDs4/Kze0tflIuInzW+LaRjKjeLteEwssQ7PiHu4kx5WCK9DsVv72q/+loA8z/ZetlkWsSvP7GpkYeo8iz3QPIf3Xo5otGi58vWokztMokgTNxqiQbkackF1llRJMAcLJSYg7eqTGXkOPQqzYzb5lApJEoLgBcWKcjQbmyUAOibnX/ZBDy8CaTGvk6EwUiS0gkG+oF1pIaSJ80GCCNuiCSRrNj5IBOspkRedfNOI8+SAkX4BfOG5JO5K+gqOy038mmPReEwGF1/mzX1EgC40UFwNvaVZAIgiR0Uw1ptboubReaUjjKZhxUEEaFAZvFEJuAc2ANdypgTc23VhwywBM6Qg4a7SwzoV52LZFTPs8Seq9XEUySTOu2i5qlPvKRaRMey1EeYfk+qG/XPAK3UXh2lkmtsZ1OvRaR39kt7ui951ebdB/ddZeRaVyUHw0AaAWWlyZmAsqxa4t7SLuLSPYLXFVv3Mg2zDfmsAJx5GstP2SxgIwzjaxFweaI9akwAkRovG7QbOMrZREEC2htde1hTna0zq0H1AXkVAa+JqgCS+qQI1srBwZnAgTuvQccuHJm4Yfhc9bKysabcrmkiDF7/AHW9V4p0yXDMBqDutI8yDa2yIXYMRQiDh29QSn3uGP8A0iOiI4oReF2ThSdHJObhyQWF1yLEIOpzgyjO7W77rH8Ud2W3IKusQWEEwDrN4uuc4enEiqDfgirOJD4ERPwtZDhI0WXcUqbS7vZIBgQPmUsOSapGxBUVsRI1soLSdBZalhIn2UiRFvzWVINEQTdNoA1j0VEbxqlp+UqAyjknlsbXSncDzTk6bHigMuh/UqoETFlEgG495UufEeyC4AuCfyVFwjXXVZtdbSb6pElw2ug1BMHRAqAW4cFlJ0lSBzlAYr96WvA0EHisAI811sknT1WjaTCTmbJsqjlw7WCq19ZjnUmmXBsyeUqKlZnePNKmWN/lBMwOq9enSpvysePAYkSQIniF4tQNDqgboHmDyBsrBBqPN513XXhDNKSbglcR5LswN2OHNKO5rQWzC5O0G/w3tHiaCT5Feixv7vlc6Lix1KpV7plJpe8hwgaxAJWR7bAH06dVjg5rgLAxEidFfdEOm3RY4LD93Qp5jcNBIIggwuy5vtztCzVc5YHAGIAmQPYqgM2kSNifutWAB0tynpeEjGbW41iFFZ92XCXBtjbU+nFaspzckz6D0TgO8ObQbiEzI0kxyQYsD4d3mUXMAXgdU+7a4yRPUz7LVzQQS6b6BJrPDpHQxKCGtDQcoEdAEwwTO54mVeUus5wE8BdNtJjHTJtxOvkgkt4nTZJzi5vhEXvN1YaSTJsdNDITgNHLkgyY0ltyddhPsillJIc+40JtC2aBry1jVTkDnXBubEAQgHOLGmxJi0CSVFIueHBzMscQQbqw0iSG+6Yz5CQ2CYiTMoI7uJDmh1tTqFQblbGgPDVSXPbGYAk7C8qgSB47A7aoJyEQCc44HX1QSCLMAniVRcQR4ZB3GyiCLG8lBD2VQfBl6GUMzhpFQwdt1rYgTqBupJJbDgDHkUCa2JIDYJgxf2SygX8PrCQBMhuo18knEzBFx6IAvLiWOBBBtax805Itm01ER7lN7CRmBsRMoG7iNrz+aCS6HTldbnIKkQSToRtESm8EkAAEC8E2Kp06iwKDPMHaSI1BsYQD4iADB3mEzJEZtNTZImABO17aoGb2J6E6qS3hMjfijN1vopDSJJc50m8x9kHD20P+CBJmKgNzOxXj1BI1XtdrtnAPMRBB914lQGJixXTizWuGxbsPiMPUDQ7uHZmjSb6T5LbtTFjHYs4nu+7L2iWgzcE79FAoMdgaDw3xucWkgm4EwIXMCSAtICT3Z6hbYG1R/Jt/VY3DCOO63wAms4TbL63UV2ljnsMmxBsuXDuFN7nkfSDHXZdwIgiPuuXugCWnVzok8DokHE9xe8ucbnfmqBkLStgq9M+FuYcW39l7WB7JwtSm01GFxm/iIn0VR8+SRZQb2Xtds9lUcI+r3BeAw2BMjTibrxJBVAnoldE35IilV/VRruqFgbIGQkAiTpCAgcSUvhMBEX1QEWmEohWB7KXD3QRHJU1zmHwOc2OBIQnCYqxia4Ed67zM/Kr8ZiBpU9h+SyhEAKYNDisQf+s7ygfCzc57xD3udPEkojSyAEwINA29E9FQTAlVEEfCNFTrKY5IBFtEaIhAQgX6I2VBrnfS2Y2AQLindQXgaDSydOXkXgDXmgfOEXNvhdIpsDARqDwQIqDmAg5XHKYdrwUl4Ngit/FcoQe/+zpiswTrI9ivbxzZwOGPBz2+o/svn+wHRVYZ0cfj+6+hxo/8OZb6apjzBRXx2P8ADjqh6H2C5Ab9dV2dpCMU7mFzUKfe1mM/qIE8t0HvYEd3g6Ii5bJ2kkra5PVQMrWhrdAAAOig0xmJDnNHAEkFcvrTcaaabcVBF+RQ0kGNTsVRJJuLcgooa2Jg6hODc6wFIIPnojKJN9OaBhoJk284lUSDc2KgSfqA5EKgMotpwQBjQ3gW3VCwiNeSV9BqkJH1axeNEATFosiTx8lJk6RfgiCLbFAqvjovgTLTqOS8QWGq92TBHEXC8etTNOqW8F1/nWa+hIG4k7hS4EiGgX3stY156SLo02XJpmGyBJEjZJpaZggwqLgP5dTugACQ2J9lRiWXN9dyqa0s3kclRB0i/JZguJObw8Lz8ICoARpvuFzOaZkcbwF1AGbAm+6mownlwAVHm1GEuNoB5LM0wdh6L0HMBkbrncyPJVGFNpH+y6AAdSfSyiCBp6pjNe9igyEDH23b9gnjYODqcbT7JOBGNbG4VYto/DVOmm+oQd3ZxzYekeNP41+F5+BIOJpvOxe889T9l29luJwNMgXDXtEb8F5lI1cPINMh2Ut8QiJFyqjnw9M1JfP03HWV0OqZgWvYDOoJsrwVMhrgRGiKjMvaVEE2e245poyy0YjuhPIkJZKBsaZ/7iF6YY2dJI80+6af5G+YCaY8vuaJ0a/1BSFGm1wdmeIO8FeqaNPem3rCh1Gnc5AOiaOJwNWWsEk+XuliMFWoUqb35SHiSGmcpnQ/2XdTphjeEngpqtcfpggajQ9U0eWGE2j2XXh2Noy985iIA4BdbaYIkGI1tdPJvrzKmjH6gC3Q6LJzg0a9ALrV4AsGn4CzeGtbJtOkiUVkA9wJmDskbGCZ81qwB0gOF1X4cm+p6qDIWFgi+szxGi17gj/dM4d7iIFuSDENM9RoEZSDouoMywA0kxe2q2Y0uH05SRoUHI2i47WVCgZsF3toE6nThZaik0ECNQmjzRhxNyQSn+GdPhAM+S9B1JpBJYZPom1hiY09U0cQoEag321W7cOLfC2cDrsNREqswO150GqAp0wNRoegXldp9mtoUTXpWbPiab3J1HK+i9dsmczcom3Hmse0pfgK9MAkZJsNxeZ8klHzBEyu3syCXdR5rjtAhdvZcBzuZGq1UewxvhPstcFSa6o4wC4CxPOxWYNjzWlAkOJadlhXUWloP0iE2uBaCdDqoN9zI9PVQHalwAPA3hZG0sYJaACdgNVLoLgABcTMeyiTALdAeCRLX1AS9wIGmkorSXTqeQgCEGajSJIJ0jXqiCJzG23JIOabZrHcoBgyiHOLoMgixRnLtz6qssA5TJ58EAZmgkwUCIfHhAceDjHknSe+p/FYGGbQdfIpwGSZk8BcogvaHQZOxsiqgzANt04ab59OSkiqTDYAPG4VU6Zy+KCd4siG0xvI5qrk8hySDCTewHA+yogkQDHMaoE0ACALeqcSOexiVIaGyS+ZPFJ7hkIBIjkgVQubly3IO9pCAS6SAbayP1KCMtKXuMDWdvzQAXDMx/SECADXFx3F40SDnlsuhpGgMGyTnlhGdhjjqgEPg0yCBrNjKBkTBdAI0A/JLVhB0FrcTuryyBaIHFQ7KAdcyAIOQDVo57pXFiJB0JEgckBoMEzbcHTyVEA2BmUEEwwiA0HQi9+ihoblg1HOk3mRPkqLSQS8CBvBChsXyi82vHlKCspJINxsdFk7+IIMNi/LhZay4t+mCNtSgtiCTEb2QZDPcODY2I34W2VBtunsg1JOTxTxiR6pxYCSY3KCCCLtAPJKHwYyzzuE73BbAmyeltuJQcXaQecDXDhNtRF4MrwnEhgPEL6PFtz4SuNyw69F864+AW2ELpxSuqnH+H0SRcVfuVhWaBlgCzYPMytGvH4Jrd2vnTmorWeeRPytIyIIaQYgxBnZa4H+Oen3WV8p4GFtgAO+JI2+6D0w0358FzvBFZgcZiAJ2gWXVMgERbidFnWpF5a9pu3UclkXWcWtAGpgDqvS7OP7uOBXm1G+NrjoBuvQ7OPhPUKwHboBrVZFjEjjZfP1ezwTNI+TvzX0HbY/ePPFo+F52QnQ630kQlo8WpTqUjD2EeWvmoBBX0ADSIcARuCLei56/ZtB85Cabydrg+SdjHkCeMqoW1XAYildobUHFpk+mq580EhwII2IiFWVAJ/ZIEbFOeSoY4oGqAUwCgcCIUuVSkQgkDXkmAUN4zqnt/ZAQg6nmnE3S1QLT8045boCZsgLcETvwSAkclTW68uKCXJXV5XVHlrGlx3AuujD4B9W73hgHKT+SiuMkabBb0cHXrAFrMrCfqdb+5Xp0MJRo3a1rnf1G5H2C2IAdmvPEn7KdjHEzs+lTEvJeRrNh6KoaLNAEaCI9ls9xKwcbmLEG0zdRcee9vd41w2J3H63WtVjQ3wNiNbbqMcDna+LxH3C2puDwDNnNnz3C0jIGWSTc8UNJDgQbgqqljEWHJQASYaJcduaDQ0GVnnnuNVjVwmV+VrweouuuDTBa03AAnnuoa0NMnWb3Qx0dl0zQqsBNyQTyX0eKv2e62jwflfPYR01xyIX0NafwNQcCCPVUfIdrWxA5j7pdmUi+v3keFnyRAVdsD/iGnaD8rTBtNChnD4c4yWkSDwvspfD673Am4dHERKoE/msqVdlSzhlcPNbSBc2ndc2wSDOtuCbZuOOiARxSsb/ACUFyAeR1lIXJII1QDAjlZUIFz8ICDM+yl2YGwsdb3V94QIkHhbVS5xN4lBQA1m42JSneehBQA0nMZBhBEaCZ4KAgQL+6VgJBTAiRvslO25G+iBHiuPFUmVXhzjBjguwiG3Kwq0yXSCFYj1i0mBmzEagRZTlOaMw9FqWMkkNAJ4KSADr5worKobAaxvooIe5sZQQeNlr3by45bRpom0vuDFt0GTGnKQ4yRsOHVJxy7a8BCtw5jnGhKCDYEC+hVGRLieQ0KTg4m8W3khaEZRE+6k5i2AzXQkhVGPdPNy4EbACAkaWq2awgAjxEanMfRWQIBcPRBwupmNNVkaZ1+F3xmafDF91AYXOytEu4CwQeZUblxVKdDv6rKti2VKTmNY6SIkkCL62XX2nQq0a1EVO7gvyhzTIuL9F5boaXACwJA6ArSPW7HkYIDg8/ZdtcE0wTeNAVwdjvzYWpb6X/IXoOINOdgLKDxMe+pTcCx5bMgkGFjhqwFag+oS7K4zMkwRb3XR2kPCDGjtFy0muz03NExUAtxJsFR7YMgFrZBAgqiNoKtrA0RwOnCSgtsOKyrJwytlwJRkztmIB46wtQOX3VZSdvNQY90BYnzUmiNBuuruyqFIm+4QcbKTw+CbBUaN43PFdookXIQKLnO4DimjiFIC0zyWdTA03icxYTodR6L0fw7W732GioUnyC6MvBNHm08FSpNloLyNXG3stKeHDxJcvSyA6EWGiYYCCMgb6EFTRwtpU3eEa7SCFRpBsNFOQdSF2kDfb1UuA4x7oOamzLq2OfBS/DsqOzAkOA1G63c5umpWZrAf2QS1jxabj0K1zFrbwDCwfiCNBbckwpNRzuhQbtdDRmdJO/wDZSXAD9XWRdAkHZYmqeM8kG+eN9dVjUxApus0kEahYuqmTB381m+oADc+So6zijE8eKxfi3Oa5pFiIN9ZC5DUB8+JUF0+RVHBESOEhd3Zv1HqFyVm5ap4G/qu3s4Q1x4laviPVbf01RTrCnWaHaPtJ2KhmhvolUotrsFMnKSbOGx2PNc1d13byDtpCRsRGvsuPD4l9CoMNjRldPgqC4d5r0coJI5WsoM4cLyNN7Qgy8TPDkCr8J0M3vrEqSPqLfQ2RTLQ9sEuBOwgJNblF9BY5r/CTc4His472V5gGgOBPOyCmuBBygnpYqmtO7f10SYJuzwxtx81TTnBBa63Qe6BAAvjQRw+6oNPGeITaAADBnmQYVEuFxBHugGtgRtsrECwFkgTAmxVRughwcWnIb7SEwDlAcbga8Sq8kiNUElrRcASTw15qTB1NwbgSqgucBlsNSUy0eY2N0GVMeJxyuBOuYkhaBsDwzfnYc1UTvf0UkzLQCZGsQPVBmHXcwu10uDdAbAtaDvus6GDpUahfcvO5IMSuh2YCIEDdBDnspiXnXQwSPVJzxOk8xaQgBx6BDXgnLrJQT4SCQL/CIMEAwTvotHtDGkHTjwWc5hLTMadeCCYmQ45uE8VLpLRlGUA3Oiq0E3kG8XjyQ0hwIaSY1mR7oJnQmDA10QQXbusdgRZTABNrjUG8eapgEnKNOsIIm8aTtaUEZ2iTEeqpoIc4OvFwDeOISdAAc4RBtdBLiY6clIIImInjotAGhsnTjqh0QDYjmiOd+Y5mZDBBvwkL52oC0AEWA9F9PIz7RFwvA7Qoup4p7WtME+G0yCt8SoAH4K4EwfO6zqg94TOomRzC3eA2gGTBDdCOSweZDDvlv5LSMz9J/UrbAT3xjgPlYn6TI1XT2bAqvkagfKD0w0ERNzoZ1UVKnd3dGU7hWbiG6g2JXNjwe7Zm3J6GAoOpzDUpEtBsNQJC4MNj8SAclXJyAE+4Xq4J5rdh02Z2g0Q86gG+xHBeNg8PXrl3dUnPk6iAPUqjp7QxmJPdh1Zz81MEyBx00V4Wq59Br3GQdTwgws8bg8U1lMvoEZWxIcDN+RRggRhgDIgm24ulI6JzCD5K2Zp8R6RqoDTYnZaAbyVlWjWtBkj2WVbB4atULqtIEuNyCQfUFUTFosd0Bz4OY2GhsCg5qfZuHo4kOaajg2fC8AgyOKqr2bQqXYHUidmmRPQ/YraQTmB905IvNjrNk0x5lTs2uwnJlqAcDB9Cud9OpSMPY5nUEL288GLmRaCiZsb8ir2THhWlMr2H4ek8y6m0zyj3Cxd2fRddrnN5Agj0KvZMeWLKr8V1ns598tRpHOQfugdnv3ewdASrpjkv67pGy7fwJH1PsN4VNwdIHxZnDnZNMcEgb6q20ajxLGOI4gH5XpU2U6d202gg66n3WgqkjWFOy44qXZ9R0F7gwHbU/kuung8NScA6Xk6ZjY+Qt6qzUJ0Om/FIOJsb8J2U0xo6oGHK1rWsNoAAA9FIIaA1sX4LN7gRfTipiFFaCW3mYQ55sQevJZSYsd0jNzOyBl2pN5WTnGZ2GsrTbnwJWL56cgqjnxXiYTOhkAqKDpYWzcGR+S2fcGRcjcLjBLHzw+Fod96tMeEEt8j0VULOAAvueCypvgS3Q8FlXqFpAYSOJ0QdbwSXEDT4WTr2BurwdXOJm41PNdDqTHHMRfkbIMsG0tq5nbkQvpSZwdQf5ZXyuKrOovY2mQJHVdLO0scabm9/bLswcOiRHP2uP3rXRYFZtxTYAewi1pCHV31nt73x30iL+S7BWo1BFRkdRohGAOGrXIbJ3Fj7Loa17RFKuSNg64/NQcHh6t2EA8jCzdgq9O9KqSBxMhRXUKlUDx0w7iWn7FUK7HQCYO4cI+Vw99iqNnszAcPyWjO0KZtVYQDrspg7mgASDKoAkT9lzU34Z96dTITwstslUgZXB49/UKYq7Dz4pn6dNVnnLbPY4RvqPZDXBwJa9pvoCZ9EFhwG3QyjOBMg6dYUgkzmFxsFTANZj81FFzGkHaSCEEAGADPyqIIuLniU5O++m6CYBaJ242IWZPCyp0HUX5WUlp2I9UHrtIIkaTupc2TaBz/stWsycTwScBMTJUGOTUudIjoSs3AGYtGwJXS6mC3XU6rzqmIrUqxApiRu4Eg87IjrptGUiZJ1lOA0324XUUHlzQ97crjqAbHyVwCbAwT6KjNzvHBFuI/NZubBmMo5XK6CxoAJBjaVnUBInbhKDItBguDrcTPskXGdbbKsjs8l9ps2Jsk4GNNdiqAAG59Zn22Wbn3OUa76Kg0i2Wx2KZYRAgAcAUVzY+jUxQotBEMeDGltzO68Ss1wr1G5TIcdid19MGu1BErZlCXS4gA6xCSo8PsX6K7eYPtH2Xp5SaZB1AXndlDJicQydDAHQleoDYhWjzcThXYlwpMc1rnGQXTt0W2C7MOGDg9zahcQQcphsTx3utTAxVEu0zQfMFd+ZujVNRgKRvxQaTA05tCtS4C4bJPupDmk+JoHVRQ2mABFxFgFQpAX90DWZP65KpJOugUDDG2MeqrKCIBIk7KM4tJ05qXYhjLnhsCfhBuGgpEPJMNsNzusBi2kQJHUQofiiRDXZeYvHkg7YBEwDbdZmHNGYERqAbLh/GEEtc7MeMAeVlBrvcCPp5hB6M02aADmpdXF7ry6mJewgAZhuSdSq74uEgg8Yug7TXjQ/dZOrfrZcheTv6KS/mg6HVTfks3VCNDabrAuKnxuGnkg2NZpsADPsp76LAQOMwshSqF0RrwWn4c2zFBm6scxg29VBqPN2gi267GYIEAzqrbg2AwSTxMKjgh5MwfsUdw99iF6gw9OwGg0BuE8rGzYSeF58kHkjDE6RbWVQogWOvLZehkJdpaFlUpjWVdHmYihmggXFtNV0YZvdsA9VbxAj5UMe1pIeYM6HdB1MJIjiVuwOkgGANxxWGHc1xjMI5rrptDOBk6i6zQ6mHp16RZWGadDoQeIXKytV7PeKWJOegfoqxpyK9AddU3MbVaWPZmaRcG4Kgik8OBdMyfCRoRsrIJ1gg6SF57qdbsx4fTBq4UnxN3avQpVaeIpB9J2ZhHmORCKzqOc03puyzqCCB5StgNDEwByJSLcrTcZRtCYOYHLoNggA55ktAHktAJFwbi8aJNMWiDtKJLRcyTyQMSDkBzGf6bBaNkajThafJTmgSDbeETLbkydCNkDzEmI1VhpAifspJILQWyT/NMQmXEGAAYOpMIE0ZRAOY80ZhMTBOkiyMrWkujxHUblIS8A5NNN4QaXAsAUoJaSYB24JNdDjM28kZpmS2OR1/JBJNS2TKZ1BsqcGgE78ZgT1TECwAnlsnFjmiPlBAM6QDvG5Uuc+QAJadxFo1smS3UBw6CT6JZWEglhHEusfRBDaRDg81SYOg16WVNdLiXNGbaBElUYaYblE6RbzU5bhwJjdAm1HuOV7A2d5mEshbDWuaCeH5KnGGktdAPEXKmmGm4udyZEIAQ2SCcw/pEA+SlxcYLhAOo19wtCQJkG0XnWUw4Gx8PIoMHU2uGYExzVNuJDbgWKsscQQTlM6gA+ygghuUkE8YhBJzj6W5p1uFJFR0iLRodVWTO2Kmx2OiAMlMAzE2m5CCMpIDSHN5AQFLyGnkdRNgtHOmJg8VlVeKbCQzNGjR8KhAtf9LmkcZWVUAk20+VtQY0jOKZpk6t4Hos6oLZB5wAqjzKwnMJteV5ztAOC9WoM2YxB5Llo9n4jF1Ipsho1c6wH5rURwn6V19mfxXmbADRezhv2ew7WzXL60a2hvt9yu6ng8JSBAc2kB/Kxkk8P0SqPP2GWXGOEFcnabYwktzZmPDgIJtMH2K9io6nIyB0c4v6LLENcykHEW4gg69NFkfONDXTzVOdUAyte6BpBIj0KWJ8OIqczKyLjC2i6DgMRTDphzoJkzc9eK9ZwyjwtsDay8agJxVGw+sfIXuuIzOuIOizyWMxBjURuqLZEE+cpWInc6yqaBEcuCyogRA04ygtBEFunmqjMCJI5iFIY4TlqEg7OEoCCPp0+FDjxOut7LUgiOfBLLflwKKiZgxcJgnNpYi8pRDyePknA1nVAg0NEAROsJi6VjYnTcWRmE2/ugDY29CpDhcJSSTchEkGeWoQOY10PmkC1xIG6guIJysM9bKmh2U5vYIB7SdAI91H73/L5yra7UEjrKc/yy651iVUTcAZhB3ARMdNkOJEiJkRISAdMxHEIFcOm19iqzeYnZIniJUEOE5fKQgc7cUOIHWNFm1zjdwiB7qpE9dEFT4QY/socIF1Uk9VMcUGLhNoXJWZDp+y7skzz4o/CB/1F19gIn1WkcNKqWWP0/BSrPDqgIMggLuOApjTN5lYvwbL5S4dbqjnpVH0nl1N2UnzB8lRr1HXJueFlDmFpyk6bp5QN1UdOIqGt2fg25Rma94JAEmbjmunDYTFvaCzC1Xgg3AA211C85riwgtOmi9BlSq6gP39Zua9nkR0gqEZYQvwnaOGfWpuaGvEyNQbH5Xp9u1GVauHFJsCmwtLjYuvrHtdcGQgRnc6NMxJPqgtJMkkniTJRUAkH9StWV3t0J6FINhPLbSyg3ZXa762i/JU6hQqgeASf1osAwhUXEfmgVTslmrHweEwsDhcbQJLHOIGl5hdTaz26m3O63p4sCxEzrBVHns7SxVK1VmYDWy6afaWCqwK1N1Nx/mXZNCqAHBt+IUP7Mw1USG5SdwU/A6bcPWA7jEtPJx19VZoVW6tzDiF59XsN4M0nz7H1WRp9o4Qy01ABvEj1CnU16JsYJyzpIj3TAJEzMc5XBT7ZrttWotqDe0H7Lqpdo9nVj4g6g46mLKdTVuaDc6hHdg8AuhtBlYE0MRTqDYEgJHCVwYNMnopi69O4ETfjwUB7c0Tfc7eq3gEbQeShxa0jxW4AarKsnNFQxmcJ9FmGFshvi4krqNMFwdJ5DYJ5RuR6QiOUsLaZyuAk3kShg0gX5LYkN4G+hCWZoZaL6AiJQZvpEwbE9VBaRAAF9ZvAXS4kAZWTOoEAeqzqMk634Sgy7ubzopgB30zPotCQzYXG6V3XOnEGyDKrTIjLvsFGR2cBxFzuFq5xFiLDQ6wocZFzbiVRWZrBDC2RqNv7Ke9af5IOsg291iSJMHdMkZSQLcTqg87CEDtLED/Mfn+69MEREbWXl0PD2rVA3g+oXpSDb0VHNiCQWluocI9V1MeSBJFtVyYpxawu3BBHqFzOxD3A5XX6KD0zVY0mXiB5rN2NBsxsgbkQvMmqf5/KLLVr5gbjcaIOn8Y9pvblwQ3FOe4gEz7LnyhxmL9YWghkACB8+ao270xBcLa3uofVIsDfzKkxAMAcAqDZE8b6KDIOcXSbnnaFTjAiU+7LxLQdbkyFYpOcANT1hBm0m547kK9RYrVtBwF223gym2i0PtMb2UHOabakhzSQNDKttMgQ1sNGwXSxrLgHMZ1NoVEBhaRvNjJH9kVz9w4wqGG2O66cuZt91MhoLnuAAQZtw7Br+SZY1ujJHKFbalN9mvE+irLz04IjNoB2gjYqsjTqOi0y+SRIbIOvsUEBgAttwMILnASBvEGD7haQHAEhBBaAGwAT5IJcZs033H90gwm5c0xw/NUQTFksrGiAMs+6CHRmyj11UvaImLcVpI1zAD7qXPAMggjiiuc4dhIcQJ5qH4Rj7uMxsF0PpMfd3zCVOnBsyANCSPhBnSw9MiAAWldVKk2m2GgAcFm1tszTBB12K1BJuW+cqDQQ0TOuieYgatE8Vj3jSSC6IsALCeqYquJE0tN5n3QbghwiZB1tquCpgnYWo7EYOSCPFR2K9BrgWyNFPetbUyOc0E6AEygwwmLGLpOLYgTLNC3lH3WzX5W5oAHK3yuLH4ctrNr4QlmIGwFjx5fmtsFjhipY5oZVH1MIiecFB0lwmJiRtJTYSBpJOg0TLDcNaBG42Wop2Dt+lkEsLc0RBMxwKbQXEh0TfUQraxolxm3ERCRBLrNBnQmPlACNnSfVDhN5kg6Wspe5zDOXUcBr1QKkiXBubiL26oioz2ImNwYVCSNIHBQYqNH1RyMKgQ4RNxzmyBFpe1zXA2O9vcLA0J/k1Gk6hdWSRBm+2inL4pAmOcoqWxTaAGgcICACAXEkAX4KnZQ4hz4J2UFzy4jLM7RKCgWvZLDqdhJ80nF5IGSQOOiYllMNY0B24BFlUZTE7Sd4KDIgmpJNxpAmEyTlgnNwhIUyJc55JEWFgFbzLYmOXAoILSIIiDrfTyQWNMOIFjGpAPkE8oDYdvoRcJwC24GYeSBOdaw6FwsswCX+MtvexWgENIeRB2ugMBYBlBA04+qBEeIiTOutki2dR7pPYag8IgjYiCPNRUL2AB7TG5BlBRAzTw9lMk/y3BsQUGAACXCeF/dTlAfcmdpM/CCZJ4W22QfCRpa3D3TMzoPNS4y4DKZGkKgquy08wdlghcdap4gASSeUzK6HEgaBwBuJlaYWgCc7ok7k6BVGeHwTXHPWBg6NNv8AdeiwspgksloGhMBYvqAOhtwONp59F5+LxzKYJqOmNABbpCqO/EY59QBhd4G6NFgPLfzXFVxmQeKo1oHEgLyKmMxOJJFMd2w76k+eyVLs9jjmqvLnHW/3VHoO7Xpizq+h0AJ+AsanadB7C3vXXg/SQD7LycVTFOplaLbLEz+irg6sQ9lSpmY4OBF4WUH0WdMw6FoVUXhxOJpjg6fReuHAwHt0Jg6QvJwzg3E0y4xc3JtcQF7AANiLrNWAAag2kygEeamMsiNdLpGZifVRWheCIJjoYhAqQIkmNzf3WREmdRxlMAQEF5zBtcpZgLTr5qS0Og8DIQIM7QeKgMxmPZLMTFlUDXWOaQbHG+2qBZSJvZGVouNRxTLosTbrojNqONlQotPHdEEX4KZbIE6dfhUIAiTcoJkjzQIcYcXW9CmRG6JOhQDKYBPDa6bw6BkLRHFSXkDgDvqlnPWONkFB0i4g72SiJJSLs8GSI4JkkjX+4QS1wN9tkOIjlxlT0iEnDwkHQoCQB9ylmHlslAERpwVtYXfZBFybD1WjabnHjK3p0GsAL9SNBqqJA0sBqVQ6eD0L3tZ1Mn0C2Bolx799So0C0OA8riy86rj6NM2Je4f03Hquc46vVvTYxoG5kofj0amQk5RAJsDcx1XM8DguKricSBLqkCdAAPssvxdXTvJ6gFXEXiQQ+ePBZXO6ZrOqWcAeYCWn+y0hL0GAii0cALLgAJIHEr2HUg4ADULNI54ds71umC4atkcinILi2RmBuN5VcoRSa5p/utLW5rMgOEHTogNiYJHwgskbKTJUkPBjX2TzEaiOv5oHHJKNlQM39U490Ca5w091tTrlvFp5XUgdfNMjTog7KWKB3afYrrbWaRca8V4+QKmPez6XnpqqPTqYbDV5L6bTzH5hclbsOhUk035SdolQ3EvFy2Y4GCumljWmxdBP9Q+4TUeXU7ExNK9I5o0LTHsYUd/2ph/AK1ZvIt/svo6dcETNuIgrZtRpH1NVRZAIgjVAaAbAQNEF0jRAPJcGzhIkAEk2CCZkKS0HVFSTm2ueOyhlODLjJ4LUAXAKIHBBMnSbfKRAEmLnmqdImLdVDpMREhBkWh0kk3UubLYbpOkrUwALbpOZm122QYOzTGYALMBtzJJGq2LBo72KCANOGyo5XZA9oBgnbYqqkFusD5UkAEks9dlL6bnmZttdVHG1oHauZpkGnB6grtvbWAsxRLKjXE3uB/urNj1lUc2KE0XeXyuNrCdtV2P/AHgImL3KbaYGp9EHO1jtm+crUUXWDQTyhdALKYFpJ4AlatqAiA/KTpGvooMGYZwu8BoOg39FszD57teIG15VteT4XlrjOoEKi8geEzyAAKBNpMJIdttqVRZS0cBrabFQ0SZIIjkQnUIptzik594huo5qBhjRdskRoJM+qbPHTDsmSbAHhx81kyuKjgGBzSNnNhdUf3UGeTPYmGgWAMILQAcoBI8lY4i4jZBMgx/sioMNbL8vlJhS54Ns8N5bqmvaCQ5zSSfL1WgYS6Rw0NwEGDw4NGV+QcxMqwxtRsO8fGxF1v3YOomeO6rIBZtuQCDnbhqbXZstxpJMei0IlwFo1J+y1DAduqeTQDigjKlA4/dMySQ1p6KmsOrgBwhBi9mYQTrwsp7pgbFyBsStyASRGm6RYCIOh1sqjAU2tu2x+UiZiYkmLjdaOLmTbwgaDUrJri9v8PLJkEf3QAyuALmg9Qs3PDXQ0C3H4hUfCYdmvtEoDWuJGQGTqQioNV0EugAcrpCr3n0A21kQtAzKMsW4zK0yFtmhoB3G5QZNkiNkwyo2Q12/VdIoPABABB3JV0qRcDO2vNQcRpRJcJO5Fh6LRjBUpw0OAB0jUrsFJjbi4Oo1lHd5pABLeEAQeqDmpsqtAApuAFyXQF0NpF75IbAGuq0aHtEOGYE7uEwtMhEAG250KCRTaLb8FzY7s1mKyvpnuq7fpeLeVvldgysvGvFYuxDHPDab25joY34SiOXB4096cLjWd3iBYO0DhxnST7rvILRoT56LlxmA/F0SHu/eAeFxkkHquehi62Cqtw2PFj9FXUeZ36+qK9ICSTJttGiMotIjkmSHNuRB4H7qc0aCwsQLoE4BuhtuJmfJS4DLIiSOEKgDIkjTTggguEk2GgiUGZFQ1AGhjmH+U2IWhaW2DrD2SbpANwbWSykOBB6yJgoLA8JzOsdtENAF2nz4qS1znZgQSdQTaOiqSJG/CQECeGgEANcTczb3UCGtBEzqIKoNk6EzuBC0yjUjTmgxZILi5gmNRuryjLM5QdtfdN1MuEZyOBFiBwTJho8Qgaz8oIDS5s6md7oc1rWSDA3AE/3SDw2TnkHQq2Q4eFxt5eSCG1GAeFzXAcLEeSAcxJZcECRdVPeEhxsOPBJxMQGkg8HARCAMxM6zbgk10iSLEaRqgkgBrTcag6qJggfS47gSEGXdtL8wJZlOl7haNu0wJG8q3MzAZjBGhMCVkaxa4tDTANo1QS9r3sGU5INx/dODmJJtAsbbIc41GvAabiw0902ZnNAePEOnygxc8AQNTwk3QQSQCSOJmJW0G4jKBoQd1mXMz5S6CYkEaqozYBoB4Z2Nlb3hrYB8knOi89I2XLia7aVN1Rxs0aA3J2C1Bhj8cKLQNXG4aPlclDB1a477Ek5SZaNJ5rgq1HVqpe8+I+w2C7MN2jWpNDH/ALymAIDtQOv5q4jqNJrCOQ9UNJa6xsdENr064AaYdwNiVFepTw7Rnd4zo0XJTBwdoCK3muTXzXRiagqsDt5uucQfJaniKpi5Oy0I3Qxpb9Qg80yYsqIdIBOw15Ls7Pxd20apMH6XH4/JcbnuaC0H6hB0WQsVB9G4SIIuFmTcSb8OKjBVzXw4LvrYcruPI+idURosquw6HWLpCRMHXSQsM02JSJINj6kmFFdEhtna8kc5EndYFxdF4IO26C5r2w4SBzi6DcOabtc2d0OAiSNOCwAa0SNOMymHmDG3NBUgCZ+YKA+Ta6nObaeiA8xcQOKCyQZuATzSEN0cZ81BJF4nklmBdrpsg2kna+6RcHCJ9N1EzCRuiGXwI4cNEi9oEWvsLFInW6ggkwdPhBpmEW3Ugk7mykA+SoibesBAAEGd+Z+yHXBuAjTy0VCCikxpXRSBaJ3SptNrXKMRVZh6Re7XYceSBYjEMoNzVDc6AXJXl4rEV6gBeCym7Ro/Pda0mOrP7+vcnQHYfkt6lE1WlpNjpbQrSPK+y6MGR3jmzAI+FlUpupVHMcLj3GxUcY1IWkaYioHvIboDY8TxWPkiPZOEA0eILU3Us3VWG1kDYQHtJ0B9l61N0gEGQRa68dxhpjoujAV8jxTcfC4wOR/upR14qgypLy3xD+YGLcVyZ6lE2cXcjBXqNGx3m3FcFWlDiOBWVJmLn62el1q2sx4s7y0K5XUiLx7qHNhB6PwmPdcOHpveS2lUyv2aTE/ZbF+KomK1GRxAj+yDogHUfZMC9j0WDMZSdZ0sPB2k9Vu0h4lpB6EFBQzcJHIyqkHy2KQPsr11v1VABvsiLfdGUcweV/ZAadi13LQ+6AAlVlF7JXFnNI4W+6sXv8IE1pFwSI3FlqK9VojNPUBSAmRwQe6G3/JIi4gKe7bJvE7Az/sjOWkiNOJj3XLFPLxKZAG9uCRdJBzQAbyJJTINo+EwIAD/AGSm5EeZQ5zQZLhJQdY47lMCO/2SLYBtZaAEiDE8lm+kXHT0KCSDEwORQWE8Da60bTyiB5hPKBt5orEsknw+ikUnCZAg8BC2yNzZgDJ5n4Q4E/SRfQkSqON9NkxGYj2UZQOvJddRwZ4Wtlx2AhSTEDLc7cERxVmENdlc4kjqAVwGpXu0saY30he4GtNiLncbLnrUXkkARPJFeaGvZEnU3gBDQMxMmTsT9l0VKbmGHAmeGig0KhGZrbSqE1sWBid9AtGU2usLOG4urpUHuZ4i1sHTX4WjmlgGVrZJ1JiVBkzDBri4uMk3hxv5TC1azI6WgRHUpgnKfpB4AyokzJ8oKIDUk/zGd4hGchs53MA3sSpIcXeEiDGo0/NU0DMS6A1u5O+1lBTXMIzTmjczPVW0y0HPqeHssyXvJ7h4AGsiD6lXNSnTAOXMdhdA3OFL6s0Hlp5pwyq3wm28aptlzQYLd4O6ZeQ4AC+9kVk2jSDo8UjjoF0MyH6XAkcFJaSSVo0ENGUtBHARKALXkeAAzuTEKwwgEuv0H2VNDicrma8NEn0pEZgB6mUCFIhoyANBOhklU0BzjOgj/dNghga3TbQEptBBJNSQNoAuiAh2afDljnKRHImeCeeXaQNlUGdfRBnltopc3c+mpWwA0i3MoygaC51TRiaY1iyMlrtgc7ArRkukOY4cCbSmYNTKQZO+oQYCm2SIbB1v9ll3eYwwW4rqcwgz4oG1gCgvaAA0DoRqUVkabQYaBoNBCcMaQcjuZkELYNPdy9rRH9N/NS25lsEDYgCyDGviMgljHPBGugCWHrurHIG5CJMxIXUCHgg6HySIdTAygm+5j2CDNjy9pyRY6gQCfNNxqAAmRP8ATE+m6bW57PNxNhsq7saA24yglpIkuOnHUlIDMAb3noOSoM/eeIZoFpCb25QXaBBIkamQeNwfVHdU82YNDCOQ1Tbld4nRJ2QTTc4tzw4aj7IHmbTtDjO4kor0KWKomnVbmadCbEHjyQ15JgRA2lBeZgbjWAg4KBq9nVO4ql1SgT4Haxy/t6LtDmPbmYRBMSLLQ02VaYbUGYDjbzsuGs2rgZc3M+gSJ3j9cUHWKrHPfTbd7BvCo6SNZEnZZ0XNrU87S1zeIgEEaiR8LQEFhBsCgROW8kA7xMeSANwbEWPE9EmtDWGD4edwrbJs8NjYjgiMiHl0Cx3IWjQ02cJcNSdSkKlJr8jQQ4mJAQ8FrppxJmZuZQBqU2S0ESNgpaA458zpBuA780MbMio2DOxWgiYiw3QBMyBtvsmHAiABcaRZS5zQJLhB5wSpba4iDMAINGxAkAX02UF2aQ6WxwOqQqy7IGuI3dt7qXU3ggtqWBuTdBYtYTPMqKjXDodtVQLXGWlpnS/3TLWOcCQ6YtMj2QZgAAEuykcRJVgtfJDpjURHshwES6bcSFIOUxEgeQRTdTJFjbnssu5eWmbdDcqi94eM48JOwVvIDSeF5QZN8BGczO+h9EVCXNOWRe87qgQ7QyAPTmoLnOzBrLDQyL+WoQZgFoJmANYWLyH1A+bACx+VsKlri8aaqHvBtkyzoSBdVGbjC8btisc7aQ0b4iOZ0XrOM2Xz2K/f4t5n6nwCeEwFqFc8qg5ddXsjFsu0NqAf0n7GFzVMLXpgl9F7QN4MeoW/xlTXiOfGVFV5fUlxkwLm+iykjqmDJg+yoZ0I2RSs8GASDuJVaC6prY6oKJJJJNzqVJ4pkyocYEblBJAJJKTiBolKIkT7qDs7Lq5MSGE2eI9Lgr0qtmkzeF4+EluJpHg8fK9qqL+azVjks7f7pgQYgzxOi1yAC1gqIy3uQdgAZUVkANxoqDJB+FZAF4uVAzTraNDqgWRo1snkAMT5IcXAxqD5FEEoEWjYBKJgLXu9eaO7H+26DAsvMm3BOLRfquhrJF2x1QQ0GLzxjRBjlIsd0Fh4zyWpBsImeKUEyDaOeiIxyExayC0gxGumy1ywNdeaWWBEaIrPKYvqEssau14LXWQRYo8I2uNJQZkStKbAIEXKQIkg78LgLZgHDREUAAF5dZ5xeMI/kZYRvGpXfi6hpYWo4axA6leNTqvpE5DciCYlWD1GtBiBEaKgTMRruvM/F1hYOA6AIOMxGneWHAD8lcNa9p5TVY2PEG3O99AuESDK0q1X1XZnuk6TYKNbxoqhHVEbIInyVsaTfZUUBAFkSmbJ02Go8NGpPog3oYQVqTnuJH9I4kBcQNxP6K9ymMjWtaIAEXXiPEVXDg4/KzFezhqne0GPmXRB6hKsCXSBwWHZjppVG8CCPMf2XVUiRzCzRzFlgYuoNMRJ05LoJIP53RBMRbkiuJ1MEyD02VMxGJo2a8kcHXn1XV3Y/mE+UINIOFh66JoxOLpVLYnCt4ZqdvY/mpFDBvM0MSaLtg+R76LR2Hn+X0WLsODY+6DfucfR+nLXbtF0Nx7WnLWpPpO3kE/3XM1tai6aVRzCOBIXS3tHEtblrU6eIb/nAB9R+SqOmnWpVv4dRridgYPobrSOP5LhLuzK9qlCphnH+ZlwP10WtPC1onA45lYD+VxHwdPZB2NJGhVWN3NHUGCuI4jFUD/xOEdA/mZcHyWlLHYarAFTKTs8R/b3QdYAP0ujkR9wnlds2ehCgEbaHeZlK26K9/IXkE7C8SAkSbtya8wVJAdaTfQgx8K8thLrjeblcxIpiQSOkq3NJHhdHVIayHExaEVMujr8hZAMZAlwaDxGqWV8zn1NrSIVw4gZHBttxP3TAIHiIJ4xHsgUcR1ujgqjkiCL2QRB1iyktOe5sOcLSZUkjSb9UCgl07QsqrnNgt4mREq3iRlD4JO3BGVtNgF4ne5KBEtHjMAkC52WbnMcRAPxK0IDgDfzssXuIcQOPqqKLuXWD91JacwOYx1F1UZQCRPHdDmAgOcNPZBD3yDPhB5SfRQ5oIgEmYWhBJzADoRBjqlE2kTy1RWRsABMAbwsiQZHHzXQ6mSNfULOBUtTymNeSDLKQ6ZgIyHNIO1lv3U6nxbq20AJOs7QoOSo1+TM0RxAMqmNc1hL2Ta0arq7pjiW6OF+ZVimzJDhLQOMFBwUyXPjI1rRtN/yW8gOEiZ4CY8wuluHpjVkE7XKeR1JobTuSbi2iDEM3zQhlIiSNOZn/ZdDwIGcNBOsDVQRTcMpdE8JCAptES45RvNvlaOaI8LZk6z7rMMLWlgbmjjBuqpvfJa9pgztEcpCCiADOh46qAwgk2gm8Ng/K0cJaYJbPLT80BpyAvu7cgQmITnUxdxDYG8TCg1CWh7Dmp7ncHorIAuBIGxE+d0AEMGVoA3B+UwALXAOBPIiRKcSQSTbXaSmXATIgCLpi4m4JTAoF7+Sacb+5RGn5IECUfbXZIkg6SNzefTdMuAbJ06IE7xN0tHBSxjYloud/wCyZLnNGS08dQsySyoA5riD/MNkGhBDPqgD9QoAc4ANAFruNiOStozAjLYnr5p3a6512hFJrcggggk6k6lOAdN/RYvpZqzXve54/pbJA9FVQVXVMrXZGgC4MBBToe6L23B15QmRDgNAdymHU3EtY9ucakp5Q9mXOHH1uiAmbNFhwusmUSC4uqOLTsReU2tIMmpEbG0ptc0kBsZm63226opZmNIABk+UpGlmJc8RB0tdXUBEO2J0N7qXUi8tOZ7TseSALRq0C2smArhjmxpI2vCgjKMsttxMFMOLXAQBGsmUBRJEjPmE7n3VVCwDxEAGZndUWh9wCD6KcpLctRk9Qg8qrRfg6pxOCOam7+JSgkdR+rLuw2IpYykH0jEatNy08I+66YyiIA6QvKxeGqUMUMRgjDyJLf6o1Ec+CI9Ct3opRSDXVDYE2ACHMcWUy8OzACS06Hp+SywONpY1hygsqtHjZNxzjcLcPLgQwlrgdCLoLMggEyTuRopIDfqAM6kBNhBExc6g6ocwuOYOI5DdAhemTtyglEyCcpsLg2lALXgtINtQRBTyhxM8uIhBFzOZsAC0iUw2wGUW0MyqBcLPAHAgyl9TYbI8ohBAa17vFcxxTeIENaIGxNz6q7NEDUbBAdm2g7yRMIOfM4T4u7vZpAdPKRot7Fs8N4v6KQWtcRNwdSApf3oJNMMcDre6Kp5a28EjUkJOIcwmQ4HaQEy0kRI0uFmDTzTIJGkGyAzB4DQAI0BI9k3gCA4uvYBDoe4EBsAfSQJPml4nNaA2INyb/KB5GsAMlsbC6kNAuCPiUq7XvaHU4MC4JiUxGUAi5Aka3QZik0HNABPAn4lZ12mJJt6QVrlE85tBWdYAgzrxHBUcZ+F82X5agcdnz6GV9IR4iOa+dxTMleow7OPoTP3WuLL6hzm5gYsRMxa+mizJLRmZ4p1IFvRY9m4gYjAMknOwZHCdIFj0IuuHtDtLWjhnXFnVB8CPlP0PtPF0L0202OrH6nEAhvnx+F5TILgDvulHDzKCY0Mkb8FtG9CmatVrGNzVHuDWjTUrt7U7HxfZTh34Y9hAIewki9ovBsVyYaq7C1aWILJaDIzCA6xBAPmuzH9qUcTQdSpCoS83LwBEGYFzKDioUHV6opsFzvsBuV6I7Pos1pZo3MkH3Xm4au6jUD2aixB0K92hiKdWlnYbnVpMEclKrJuHotaC2kxoIt4Qbrz+2Hw6jSnQFxjnp8L1XNDKZe4wGiSSbABfO4iscRXfUOjjYcANFIKwgzYmmI1cPYr23XIEbry+zKebEZzowT62C9ak0vcTFgOCVYhwI2vzGqjKQbDKDqNV0Pp5jLXGOB/V1OXkdOigwIgwTqdSUBkmSei2hpJ4EaED7oAgWEAbaoMwBsdTodlbWxNh5JhuQAuHnGhWhnggyuLQTOyYkg2idtFrYRNjyCCxpvueBQZBsbG+0khDgdYNuC2i0RpwUibiCUGJa8nkmWi32utgDcuE8kiY6A+qDAtMajW0BGTfbotRBJga7SoBGbLmny3QQGzF/RPuyTBFiqc0REaHQqS4CRuDYIMS17awAZLZtHDiuhnPVRmdwNh1VNIP3QcvajootHF3wF5Igjod16vaoPcsPBx9x/ZeStRKcc0W4+yIJtGq0p4WtU+ljuug91pGVjvbomANB6wuirg30aPePc0TAygySViAE0MU7TPlun9hxXT2fRp4jE5Kxe2lBlzADHDXaV09q9n0sMS+g45AQDJkGRrO19lNHmm35LXD1hRcTkDp3JgrAuE+eqA9X0erTxVEiSS0/wCYfdeO45nucTqSeslW4yLbqFMHodmAkVOULuIFidvZcvZ7cuHLv6j7BdRBFlitRMep4oynTLKvJvxV5QRp6KKhrTw02OyHMJ0157rUNB2uUyCNPWFBg1pJIcIjUnZUWAC4lW6QNb8QEEENJN+NkGXcsdcCx0UOwp1F+q6KT2VAct4OkEQtQ1NHlvwxGoPosXYcAyBfYixC9ss6LJ1Br5kFpB2sCrqPOp4rGYezKziB/K/xD3v7qjjMPWtjMC0k6vp2PWD+a6jhibel5WVTBk3y+iujOlRwhM4LHuoOP8tSQPey6O67TYIa2jWH9S434PiPJZd1UpWY5zRwabK/g+7aAAAALcVLw4/SADGoiUqoqOgMIg67K2+FrQdrdVzGJzNdBJMDitGguEuPkRoq/mvEdFFVtUEGk9sGLEfdBYE+myCT/KfUJgOESQSNSBCc/ooJLiwEm5GimMwnMqdBADgDyKQYGglp125IJJLTDRNheUwBEuaJWT3EE2N+UhVTOYQWwOOoKChBuIvrAUjMfqbljQzJI4rWALewWTqbnGJgdNEBM6XHGVLmkCYJI9Vo1gaImeZVQNosg52sAvBBOomVREwAPdaVCGgDI5xOgA++yoNzNGxtzQc7qQcS2SOJCxotY6tlaHaEyYEQu0ktMBt4sYspawNJIYGuOpFlRmaZF4MIdRm4dY7AW/utC0VXAlsgDjCHNLSBlBA4XQSKbGCYk/Hops1xAOm02WgAY0AA3O+t03Ma5x8TZGo3QQA27wGybEkJTEmBJ3ifZN3isCMo5ECUhbeYOoH5oFkLiXEuuNRt5IzAkZapbI3aD7qnFr3C9wRFyI80zlJGY+I8tkEvzloE+WhKGNJeC5sEC0wYVAQSHwATsPzUNaHPs10A6yoLJcAcrRJN5ItG6kEFuSoS4k32+IVZcpmNToTdKxdZuuwKAFWKuQkFsWMEwqPjdDSbHoCkabWumDB9ITaQTqeWwhAyIte4uiJ6cVJe3OGEi+l1UOzTaBogDlYDOgU03iqJa0xxO611sjX8wgzLRnBDCT/VJ+JVxfXUKarzTg5C6ecJwQ6fEZ52HJAgMoEnfVJwMQN94JsrInUfdY1azKZyueQ7/KDPwUGkNaIzWFjF1LiCcwJIAuLD5KdM06tOWOLoPQypqUWmLAAGSXIqQ0OBJLoJsBqPdaNYRGbxDYnVJsOEh4Am8fKILTINtiTYoLgAGIAOtlBcHSBcocBUgvdDdxoUNYxhIpHxgWzXCAIpkZY8RGhlJhYbEADiDCl4eQO8MkGxbY9LK2FmQMezS+uvNEV4c0lgLRodUnDOZNoFg1MlpiLADaybMhuC6SLTaeiCIMwTIGxumHG4DSRxGiJ5QTupa4vcQ03Frg7IrQMAk5RI5KC0OuS7jtZUHFgDXP8AFzEpZg4Eg7agRKAJDhBOhtAiU6Zgy3nI8rKWgObmb0MFItcTaPgoEXZ3xlyEm5NyrcxoBESRqTrKJMgkCRxOqmpTqVHSTlaBYaoOXGdmuqP/ABGEd3eIbpFg4q8DjjiBkrMNPEMs5pEAxqR+S2FF1IBzahkHSYn1SxVBmIGdhy1WxBFp5T90RuYN7X0ISg/1DlzXNQxU1e5xIDamxO/LrzXS9gItYjldAHNBAFxsTEqSAZdMEa3TgmIEEbuVWEA6nXeUGVMtqgODpLTBAMgqnNP8g8W14k9U202tcS0a6ibSm6AJg20Qc9J1d7iKtDIG6OzAknoFsWyQ4yCN5TEm8DTipLWuPjbPMn7IIc5jXkFwk6AAm/NS2oRVhrHSRrMBbT4iAddADwQBmExc6aIMWvcwkVHCSZESYBVhzg/LAyk6xFk3Oa0gOEuAtYn3SJLtBc8EUhmqSB4YPCSUqkhsOJ14JkFrQGk2mbxJXnntdveZThyQDqXwfSPug7SW0wSXXI1JgFZB4LZLpE6tuOioOFennpmWHYjQ8CCm0S0sBg/5f1CAmTGUxGsyFlWAawu1dtE/C1uGw10uO7rx6KO7gEZnAn+bS6qOKoCDMQTxsvH7XoltYVQLPEE8x+YXv16bnNuQ4jUgQuKtRbXpOpvtOnI7FWD59lapTY9jHua18BwBiUgPIBXVpOpVCx4gg358/NRmPC3BdIyCRFlrgsM7F4gMg5Rd54BYgFzgGiXE6cZX0uBwQwmFa2CXuu4i1+HklFd0wANaAQ2MrSJgBcfaWGFXBuewDPSl0AAW39rr0QYMTce6nNBcxzbkXaLkgrCvlhyXThcQ6jUDhFtQdD/dZ4ugcNiqlI6AyL7HRYkrfqO7tLHjEAUqOYUzBfO/LoFwgaIAmTxXbgcMHu714ljTYHcp4rrwdHuMOAfrfBPLgF3UQBTygkOBM/ZYscwOzPdAGg4rV1doETcje8rCqcY+ogxuJn0WVr/VB3KxqOqh3hYzLsTZAe8/UGtPIzKK3DRmm1twpLhmgnQ7KQXefEIjMRIuN0G2ZzgC3Q7oOc0wZvMk2Wdi0NIsOcIytBBAE8YMoNWyZLgI9EiWi7TJ5XSDyb2twsoYGtMkwSg0aZHzNkiWkSRobRdSA4OIz5htuQmZNiQTy1RAwgSWm5N5kIMaySQd7p2aOPJSIJ8VLzB0QOZ2sNZ4KS1pBkaG1oTqUzkILnCDbmlRs1zXOLtIJQSW+GxMTxSawTHDVVUe0CPhY94WkggX0hBrAF58ikbEGNeCwNUmbacboFYk6WHOUDxjDUwrwNRDhbhqvGBDXAluYAiRNzyXvNP+y8jGUDRrEAeE3aeXDyWolejSNCA6jTaAdDEnpdaBxAsvIw+IdQJGrDqPuu0YlpYXtdoN9fRBh2hUzVG0xo2/mf7Lk0Fiqc4vcXHfWVBlVHTgXP7/AMDspAM2kHiCF6VSo+q0NeQQLgCBP3XndnCHvPAfddwIvPHVSq5sRg2vlzPC72P5Lgc1zHEOEEL1KuIZTsfQarz69V1Z0uEAaDgFYjLVVTaXODRcki3NELuwVDKO9cLkeGduaDrpsDWtZNm6810WnRZNOttU80Gd+RhYabCYnhxCZAO+qxBIOuuxV5oElRVAgQZm2qdzfZRmBNvfQombyIGyCwAbG6prQJnbipDogyJVEnjY8CoGQ0fSVQM7+R3UtuCAdNEQ7NZ3sg0yjQ7p5QBoTHDVJwmDlk7xZW0yNI5aQoIyg3i/ojLOo9VThvx0TiQPdBmabDqJhYvoMJu0LqsAYPpdZF1MG41VHvRBlInzScCYgx5paBRBIPkqmRYeam0284KYIEibnjqgea/ypdmI8Jg7JwLmdU9EEAPP1AKsvFPVCAEWj2RYzAQAAhAQBb7qXlrBJcG31lWBz91Dy2RLCTsQJAQMGRLIcOtkoDbwBJvzKbXNu0QCNQCPsq2uUGbmF1y4gDQBUyGjKGkIeXNghmedYMfKYzG5AgjTUgoG5waJJ6SoBa+wIzctERmIDmze0mEg0gwGtaTNhf3VEhhEiKtzcm/twVMaDIzm+oHD7J5SLk6bC/ypEz4bRqeSBObPhaPC3XUp05yuOVwg77qmAkm4khK7SbzI04eSCKjKhA7lzQ4ncSBxsrbncD3hFhcCwRJI+n2SIJaBx2AugQZF2kEDS36lKo+oHS0w3cEJCk8kmIjRah0iAJI5oM8rDEukniZQQCCMxyi2VohWS1sF4GYmwiUmEkOIaBN51QUW+HLsAk0SCG/KmHHwh/iPER7rJzHNeBmNyJgkoN2yCeXDRZ3a8lztDYxM8lqW65RB2zKGueJ7xgkaEEX5KBCzpbJBEAtFgradnPDuBNik/vtG0xBGs/ZSwE6sBI1N/S6Buyxlc90/5RHknmpU4p5ssix4DqpcQHEv8HERqrq02PaC5rORdIgFA4LGk5y8bAgfKQqE3MBo1JUup53jK9zSAPpMhVle4Q8A21QNlRlScjgY11WdXDsqHMW+KPqm/poVTGFhhxgcNSVbrgENJHpCDKgG0mEQ6TrOvtsrLA8Q7xAm0iExmcJtbjupeMzfE240AdE/kgRYW2jKOHHzVFrXZcwLoGs79E2gNbDWkEDQ391Je4NeYgi4JGqCw1kBsjzKhsmo4xDRINpKksdIIdTYTqYMz1JTZTLXZs+m8+yC2lg0FzxSDWkZXEiJiYtylLITJBME2sD7qwWudljxCbEbIJhggNExqT+SpzZggX5lPu2zMabcEgQXEZwZuAdj1QBBHicBA1vC5RWa95BLbG0T8LqPi8JZqdzIWb8OTAblA5WQagn+kSdSIUFpdrxt+ghhFIZLW0vKAA0ST0i5QJhdlhrm5ZgWIKoghwBaZPAfdJpEANbadSVXj9uKKHU2uMuHoUNe0yWzY8IVCSBIQRIImJ4bIMi5j6paDcag28lbQwHifhMtGYGbjWBqkQBJaJJ2BQZYrCtxLb+F4Hhd9lyUMY/D1Pw+Ls4fS42t13HNd9QiJJidlhXZQxlLuagdP8rtxzRG5FQOJDhBix29EnMLjLXua4XBkEdIXm0MRW7MqjDY3x0XfRVF4H5ctQvUsAHsGYG4IIIgoEXCYmDuI3RJcCB4TsT+SzOKpNkvNwdBePRah7YmbHcoJDgSWS4uHKJUOcRAySDuTE+y0aS8TnGto4JuuQLygxAcXXYctt7piQ4loEE3uRB9E6lQMcAXa7CPlUHEgm99LIMi5zXfQMw0MEn1VtDwCXlscBYJuJB4gDUBS4kkAESRrBIhFDwCQSfMKKzKLiC+lTceJaCVoWHKJcCdjESkAC2xBAOg190E5Q8RADW6NAAHqioyKcDwkixGybwCC6CLqS9wYAxodPHbyQQxhY3xOkmb7JAOg53SDoYAASDatR5JEXuTIHTVXUDHeDPlg3Fj5IiIZqWSSdZnzlcmKonN3lMGNx95Xa8hstLIaIWRcwkOY+414dFR5GKwrMW3UCoNHceXReNWoPovLHtg+3Wd19HiHUc003Q6bgTBWDzTqgsqNDhz281qVMfPwRyPJb08Zi6YhuJqQNiZHoZXbV7Mab0nxOzhI9VyvwGIaf4eYcWkEfmtbD9Du08bUYWPry0i4yAGOoErF2JrvABrVIAjUi3CQq/C1h/0n+ipuDrk/wAJ0Tvb5T8HPffdMDaLyu5nZzjeo9rBvFyumnSoUB4Gy6PqJk/kFdMc2GwRcA+t4WD+U2J/Jdhe0eFtgBYDYLJ1cuMAEkqgyACQZOqxbqtc4N26HinnIHADgFmKU3D45Fata2ILgTsZIUCubjQ81EjjJ/W60l2keQMJuaDEjpCKzBhpgGTtEFK8gAEkDULdjMwgXtuIWjKQYTAk7IIyuLRa/ApimSAXajYFbCkRN5BUOLACM7Z4f3QJuQ6GY2GvopuKktZII5KWhgqnw6DjIVF8zl1JQXAiGiCdYgyoAIJBy9Br1lJznM0MjgRf1UZpMg3GgKDS5m8kbj4hQ6tlkEm3EaKXVA2xF+QlIF2bxCx5BAnVHn6CCDqHBBeSbCCqLCbjbySDCDqfNUZ1GlwF9NVBEeS6wyeuyXdayNdwdERw1HhkCCZ9EBwIBC2r0AdzHBYVMK5oB2m8lBox94Jtsrq0216ZY/XY8DxWDaJaZa4wditQS2zjI5qjy69B9J2V4vsRuOKy0XtODKrMrwHtK4quBIvSOYcDqrqY4wUElW6k5hhzSORsog6LSLo1jRByiZ4mNE3Ymo60wDsLLOEw0ki08gJUCJ9+KADwW7MJUddwyji63suunRp0bgZncToOgTVY4bCxD6o00adTzXZMweHBTGYxNyqaxwPTisqoEjQ68kwCLwqDQBf1RAGxI+FAAkyJ19kwJEE6eSsAaRqqyARzUVkIJACoAGREDmVYbBO4PEaIDZ/uggNy635zKekagHlKoTeRoUwCNR+SgptwC06e6d5kj0OikENgRpyF0AbXHVBo1x4z7FaZz1nRYgc7j3VwdvNQPMZIm8aSpz5D4sxnQ6hVBF0FmazgYJQIl+YFoBG4Q0F4lkDiCFRlr2iCZ1OwVFoB4Sg9QOGhkzsr1Extpp7qXU2uIc4acyPhMkk/SeZlESzNJJAImxFlYym4gxvqpc+lT+qoGngTKoNzXaRlIEXsgHuyAkgQNZKWcQCd9AEE5QQ6IOxkhSZA8LmydzaP7oLD2kxvwVW/3WdOGggukncX91YLXCWkcpCB5mC2YTw3ScdmkB1oBlSO8a8EgBp1NlZAeJAuDYkKhCTrtvsgkgWBcm4OsW+cptLoBcAD6oMoDDLKTcx1NgT5rQQRcabapEA1IIJtuPuh4tqQBwMBBWqzdXY12QZi7kJAWgnT3nVAABiIPqgl7Wm5EE2lKm0gk5pndWQDY7aJZctwJ6C6CHzF2/dGUBoLTrqFZsJJERcKB9E8dtJPkgBtIg7OGiTmCxkEneJQxr5/eRB2AmPPVOJO0DYaIESTdouNACAs3d68+A5CNbgDrIVua10EACOFkyMkGPQzZBi84hxa1o0FyIE852WrWvYwZjcbjcoNzEOgDcR7qgHQPD5IE0XlxJJ4xZAaWuc6JBjkI6KgTckiTsAkSZkiW9YQQ9ri792W3mQdgkGvIBAuDG1/zWoGkAQf1qpAqsGRoLr2MgRyQQA82yieW32V90YvBMfoLXrqdRsg2QZDO1vDk26dRzGNLnOjQkAX9Fpc76KSxpvlE8SN1Bi2pSqEQ2XnQuP2Vl2YEPJcJuBFuaZAYMxYJ4sEFJgzAnxcs1kEP0IYwgDcEAn1WjQXUwQ5w5E381Li9xADIg6hMvLLZXOI1mwnqgeQs8UlxjQkW81FSoWmSHyR/KQR0urY7vBdpHuPVXB0OyDnBcBOQ21GhTaSZMZgNhY+6349FnVqGkR4JadSNQgfetaWtF5Nxw6qajstQjI4zqQNeSvIyCS1sC8wim81BmgiNOBQSCXiQDbZwF0yAbuGUDnHsrLQWwQpqRkMgkDYG6CGPDJhpvz+y0a1olzdSsmOLZIaYO5vC2kkIBrctsxM8dkBjA4mLokemykvh1xDeJQXbRZOIoWaz6t5Pyq7zxARrsdVRAcIcJHBBgCDdzIB4G/Va90B9NhCBSZw+SmMxBANkEuAaC6bA3H+6eZri3u3sdxBN/ZKvRNZgaXRF5F1FOhToEG7nHf+yDYmDEWO/BQ5jQC6TA1i6pxOu0WlULorOm9jm+GQJ3EH3QS5r7NBad9CCqyMF8oH2R4XkSDbThKBOa2o3hw2SpUjTkkg+SskX0txUh8mwkHmgzqsZiGGlWaHMOoA0Oxlec11fseplfNXBuNjqWz8dN161hMD3RUY2o0seA5jhcESEQmOp16bX0sr2O3EfHFDiQZBkbgheU+nX7IqmrQmphnHxNN4H2PP1XoUMSzEgVKL5ZHjB1B4cig0dTYRDmXPAEEeacFugJHE3Q14cSA1wjiIlQaEmc9QTqJsgrKHyHgnhOyH+ESEiHOcBE5d518kywF2Z+2gm0oqGDxXN/1sqyAN1I5hNzTmBYGyTedYTJAMTbeduaCRcCbxodPZZPoNNUVZc0xeLSugi4MnTXZRDCTaYOxkjy2QJuWoJBJBUxTbq4i+9lbQGvDW+FoFhGpUucWhzozEkWNkEOJZDS4X0i8+RUZWmcjWgnXZW8jvGPyeMiJiY5ngre0ZA5zdNY/sg5XteG5Zc4bmZ8llUYwjxCACNQV2Ck4tlpEk7ibKXh4c1pYHA6lsxKo82rhCZIcI2jZclSgGFom/GNF71Sg19NzQACQLxdR+GDKgcwAiOMX46Jo8MU6//TMgayDCYGJ07iY3Ej5C9yqXNHgol542hBD82waYtumjxcuJ17h3mQl3eJcYFODzP9l7DxwE8QFnDidHX2I+6ajx6lDEiC8QP8t4S/CRD3h7gdzt5L2Swj6gRA1WRAOjnGNxqFdHnZDTkAdbHTqm1r3D6YjlK9NlJj5c3xEAC9vZVkDDljpCK87uakTl2tI3TZQeQSQ0kagAEjy1XowXDxRIG9vdDWGQWOgjiJB5Sg4qWGcTPduaANSdV0dwwgAeE8CJVuc4jxGCDpdLO3d9zz0UAKRb/M30lZvz3h7YHKEOcWugRBHNZuc6QWsmdSBOiCajCbtdlJ2FwsiIgvvK3aHu19ND7J90QCCJBuALoOWRGhtxKboa0SQJOq3NAETB+PZZ92w+FwkDQkXCCWscLGb6HVHdvzRGu86rfupp6m+kFDcPYBxMjQnVUYNpeIgjTeFo2kHAXFtCFuymWkhw8yjuHgywDKdjaEGTKRk5jr5ShzA03bAG87LY0Q8AObcHVUGWIIkjyUGXha2YsdLKC0HkDpZbQJjXolk1tE62QZOYBE6Ab7KHbH+U78FuWEXaTITAIEkbXQc4oAjNEcIGqzqYckWvyhdRBLvEDpaDA9E7ydIjzV0eW7DvaZAMk2UltRhu2V6LzUABabTcATborhpk5bnlCajyjWIs5jvMLNzqH81Nv/bH2XsAM0gTvICktYXRDekapo8hpoO+mk0kf5ZVguH00yOghegWUg4nJlI4ABRVw1OqQQ9wngZHoro4gyq43AE8TJWjcODd5mPJdjKOVgbOaNyBKHMInSNoTRz92OEDqnJOkQFrkzCUhSJ8/JQTlBEztfgmBznlEK2UcojL91q2mABbQbhFZgWiPVAPiyzqt2j23U5GOdOW4Nr6qCADuL8RunAdxtqFpDoMjpB2TDDqGx03QZd2fNM0ybzHJbhn63VZCbAi+xsg5xTOhAsNZR3bxcNn2WxoEExPTX3WjAQ2HXI+FBiKZN9CnliRvHVbAA3BMc1JYSfC7rZBABIA06BUItPwmWxukXNLCQdED0019EwzNfLHopD2ugX120VNY6/gn/7oQejRLnMlxkzwI8pSDi9xDX35AhU3OPqDCyNWyIUguLyYidha3NVEV6LSBnqPg7CPkjRTRaxjgGtMA2kyJXQYfAyZo3Ngs21KXeupsEOA+qJv5oGSQ6KtQCf5Rf7KSz95Doy3tIJPktGvLQb5iNCRPVYtwdIuzvc7MTOoAQauJYPC2x8ilm3AAI3AVuboAJjeZUEk2AAA1jcoKDXOEk7bpBzmwIsNTCum0tBGx1hZQ8vytAg7nbyQWHPfofSypriXHMIA0mPVQ2mAZkwOCt2SIi59UCJJ0AI4gwmAWjxHUrNzQ5waHOAHC0lM5ScheZGgv90FPIYAOO5ugPkgW1Wbg8hzQBffWy0YMrBmABHDcILiTHJQQWkQZTubjfkiYAJkkbjZBm6o4Ph1Ow0MgqwC8A/TGnNIvYYdd0awTbyVA5jYz+SBeIHrw0hMiDq2N0OjfNB1I2UgPDgZBE6Fv3lAOJBsZnSbJh40gzN7Ss3iKjs150AKunUDhlaIcBvYHzQGZ+YgtkT0stBAsPlTDhtN+OiqYvHogjJDpAEHUGdVRAcADFjogOzOiFLhMQdNUFQLRoNAEyeJS0104kwlrf8AugYc2dblBP6Cggl0ZYA4hUBzQEzqkXmwAV67qSYflh19wLeqAid9eFggkbzzKRc1v3gyU7RrbqoGI9EiTOuo8lBqNBFnEngCfhDgHiZtFwQgrxQRAlBgC+m6GgCzbFZZHueTnBI1BkINA8l0NAgepWdbK/LncWSYAAkn00VENgNzjNsDvCAJEGZG5v7oABtORx1OqsvDbRY8FmymAIDiZ1utACBAiR5oGXHYHRQ5kjNJadwLj0VVHhtJz8s5RpKVOqHNaS0tcRoUEinO+upCoZGSWmY1AMyqzE2yxKzNGXRMA6WQUKgJjIZPKyKhIIAbmB20PXggte1zQ1/hGtpJ5Kw4mxEdSECIkgFt9t4UZCXg5nCNtR0WkXny1sne86bICI6Im2qLI1ugIRI4j1SibEWKWVgnwkwNNUUPIAkuAG5KyOJpggNDjJ1FlVN73BxqMAYBAbESmxtJpEMgzY6oMcS2u5wDLN32U06dZhl1QmdguirmzNAEgm5B0T7qJ8b78SPyQGTiJI47IPhvAjdNzTsTYcU9gDsEExN9zxVJabaI8kRUAgh1wdRr5LyMRhKuBquxOC+gfUwiRGpEb/IXrFwEZjHVBeY8I9dCg5sFjqONpBzIDx9TCbg/ddJ6rycTgKof+Jw+WniAZLWaHyPuN109n9oNxU06gyV26tNgY3E/Co7NDMa+6ZATiyUeygUEXCmXP2gcTqfJVfXghwEX20vF0EZ3OpyyxOkoY0gS7LmO4ACs3uDyHBQCQDnLZG8QFRNWA4OLXG2oMAK2kOvIja0QgwRfT2Sm0gG202KKGt8Tp0OlvujLYho1858kqmUgB4JzaAKO5bTdma3K0aiCY5yoKiQZFx6qQMgIa1+s3kqiC4y18NjQDXzSDwSQHfSbwZ9kC7xpJBDgRxaQB5qnSGktE2sgvzCG5o4hZubSF3y6d3E/CADwYzAtJ8/cKXA5hIIvaIII4qwCABTDWg8BKQa2Zc5xPBxsEEOa8GWkAjUFIh8WcZOsaLSqQQARIO4Sa0FgymDtZBkW5mZQTIic2hU2a1uZrSAbjfrbVMuklubxDUG3soFM5pIbl2g39IQW7wj91lyHUgmQs8wkFsyBwjzSDGmQQbzcGE6bSLSSAdSZKok4lubKdTwE3Q1rXXAcDtc2U/g8pDy+WgybXF+K1pAQ55gNP0iSSYQRkeYg6bRKyODDrl5APmV2ZczQ50xsW2KtjQ4ExB4kDVBz9xkAYGZmgWg36pFha4hoiOIkkLoOZglwcY1Dbx5Jsc18luo4iI8kGNOmTOYATyElMUg0QBbrJWj27yBGpI05oa9j/pfmjUCVBkaGbxZ3W2sIVfh2i5uJvw6rbL/KAYI1F4UUaLRULyXEjSbD+6BU6DGkuaGgHcEkHy0TLBfMIA0JMBWQ5pIhuSddPZBE7tIOgIEFEZ92DEGeczCcXjhzhaQA0DLBGsbIDALNOnG6qsAJlsESdREJ924XJtvstgyLk33tCQp5XE53uB2JBHogwy2keyRadOO0LoDBcAW4xCh7DBvBvBUGOQndQOdoOvFaMaW3Lwel1ZgwYzA2sqMIkzwUll5i24C1c1ocBLgToInTyVZZGl+JtKDnLQR8JZOAWxYNZueKWS+4nnCDmc0zbUaEj2RleR4gG9LrU+F2UtdOxix80OngOagwLCQc144Ia1sQBpxXRAnRJzQ4mAA4G8jZUZgQIUkmLCVrlBtOnApBh0m2wQYnNqGCd7x9lQDiNADyVmnOv5oDTMDZBObL9WqoODh14pupB4h09QUNw4aD4nHrsgprduG3FSH0y8tzgEbTBB87K2sgxOmhAUOwVJzi6XAnXdQbNZDuIO60a2LTrxU0mim0NBJjSTJV2mUCyCZBuTwlPKBr7IIlwOawmRpKqQdtEANNdvRSc2bQQRY6HonN4A9FBmdUDMRwjZZeHUOsZlaOuLmPNS24iNECaCDAvfdMggkiCTta6osJvytCQbmdr7QgltOSDky3uCd1ock/SnECOOh0uiCdWzC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C:\Users\HLK\Downloads\Пункт 3.2. коляски 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29256" y="2500306"/>
            <a:ext cx="1843436" cy="2143140"/>
          </a:xfrm>
          <a:prstGeom prst="rect">
            <a:avLst/>
          </a:prstGeom>
          <a:noFill/>
        </p:spPr>
      </p:pic>
      <p:pic>
        <p:nvPicPr>
          <p:cNvPr id="1031" name="Picture 7" descr="C:\Users\HLK\Downloads\парковка 3.jpg"/>
          <p:cNvPicPr>
            <a:picLocks noChangeAspect="1" noChangeArrowheads="1"/>
          </p:cNvPicPr>
          <p:nvPr/>
        </p:nvPicPr>
        <p:blipFill>
          <a:blip r:embed="rId7"/>
          <a:srcRect t="26269" b="37695"/>
          <a:stretch>
            <a:fillRect/>
          </a:stretch>
        </p:blipFill>
        <p:spPr bwMode="auto">
          <a:xfrm>
            <a:off x="428596" y="1142984"/>
            <a:ext cx="2174864" cy="1700277"/>
          </a:xfrm>
          <a:prstGeom prst="rect">
            <a:avLst/>
          </a:prstGeom>
          <a:noFill/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7158" y="3143248"/>
            <a:ext cx="2480869" cy="159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28992" y="3143248"/>
            <a:ext cx="1836978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трелка вправо 12"/>
          <p:cNvSpPr/>
          <p:nvPr/>
        </p:nvSpPr>
        <p:spPr>
          <a:xfrm>
            <a:off x="7072330" y="2071678"/>
            <a:ext cx="714380" cy="28575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LK\Desktop\Плашка_БПОО_с_ВПТ_Монтажная_область_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8240"/>
            <a:ext cx="9143999" cy="6469760"/>
          </a:xfrm>
          <a:prstGeom prst="rect">
            <a:avLst/>
          </a:prstGeom>
          <a:noFill/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714348" y="1000108"/>
            <a:ext cx="800105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Доступное рабочее место в учебной аудитории/мастерской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Рабочее место в аудитории: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Регулируемый по высоте стол или специализированный стол для колясочника, свободное пространство под ним.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Рабочее место в мастерской/лаборатории: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>
                <a:tab pos="457200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Специальные приспособления: тиски и станки с увеличенными рычагами, инструменты с прорезиненными/удлиненными рукоятками.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>
                <a:tab pos="457200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Организация пространства: широкие проходы между оборудованием, доступ к розеткам и выключателям.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Доступ к информации: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Интерактивная доска, проектор, персональный монитор для студента на коляске.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rcRect l="14961" t="13023" r="12309"/>
          <a:stretch>
            <a:fillRect/>
          </a:stretch>
        </p:blipFill>
        <p:spPr bwMode="auto">
          <a:xfrm>
            <a:off x="6500826" y="3714752"/>
            <a:ext cx="1500198" cy="119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EC659C1-E812-4ADE-B6A2-A681271227A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4"/>
          <a:stretch/>
        </p:blipFill>
        <p:spPr>
          <a:xfrm>
            <a:off x="3583298" y="3788591"/>
            <a:ext cx="1977402" cy="119696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LK\Desktop\Плашка_БПОО_с_ВПТ_Монтажная_область_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388240"/>
            <a:ext cx="9143999" cy="6469760"/>
          </a:xfrm>
          <a:prstGeom prst="rect">
            <a:avLst/>
          </a:prstGeom>
          <a:noFill/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571472" y="723109"/>
            <a:ext cx="6664824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Адаптация образовательного процесса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Индивидуальная образовательная программа (АОП):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гибкие сроки сдачи, изменение формы контроля (письменный вместо устного, компьютерное тестирование).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Адаптация учебных материалов: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электронные учебники, конспекты лекций заранее, видеозаписи лабораторных работ.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Использование ТСР (технических средств реабилитации):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специальная клавиатура, компьютерные роллеры (джойстики), программы речевого ввода.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Роль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тьютора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/ассистента по оказанию технической помощи: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помощь в передвижении, конспектировании, организации рабочего места в мастерской.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6" name="Рисунок 5" descr="BJOY Stick-C"/>
          <p:cNvPicPr>
            <a:picLocks noChangeAspect="1" noChangeArrowheads="1"/>
          </p:cNvPicPr>
          <p:nvPr/>
        </p:nvPicPr>
        <p:blipFill>
          <a:blip r:embed="rId3"/>
          <a:srcRect t="11586" b="13593"/>
          <a:stretch>
            <a:fillRect/>
          </a:stretch>
        </p:blipFill>
        <p:spPr bwMode="auto">
          <a:xfrm>
            <a:off x="571472" y="3902794"/>
            <a:ext cx="1229819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57613" y="4126277"/>
            <a:ext cx="1229819" cy="821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6306" y="4118909"/>
            <a:ext cx="1143918" cy="835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F747031-D839-4B0F-9D19-F613389A1D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6503" y="947932"/>
            <a:ext cx="1604763" cy="275335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F365A4-646C-47EB-BFE2-D9D35F2DE09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99" r="12200"/>
          <a:stretch/>
        </p:blipFill>
        <p:spPr>
          <a:xfrm>
            <a:off x="6125550" y="3869223"/>
            <a:ext cx="1604763" cy="108802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LK\Desktop\Плашка_БПОО_с_ВПТ_Монтажная_область_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8240"/>
            <a:ext cx="9143999" cy="6469760"/>
          </a:xfrm>
          <a:prstGeom prst="rect">
            <a:avLst/>
          </a:prstGeom>
          <a:noFill/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571472" y="1000108"/>
            <a:ext cx="800105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Социально-психологический климат: Невидимые барьеры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Подготовка персонала и студентов: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Инструктаж по корректной помощи и общению («Уроки доброты», «Давай дружить», «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Квест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 по пониманию инвалидности, погружение в инклюзивное добровольчество и т.д.).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Формирование инклюзивной культуры: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Волонтерские группы, совместные проекты, мероприятия.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rgbClr val="0F1115"/>
              </a:solidFill>
              <a:effectLst/>
              <a:cs typeface="Segoe U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ru-RU" dirty="0"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b="1" i="0" u="none" strike="noStrike" cap="none" normalizeH="0" baseline="0" dirty="0">
              <a:ln>
                <a:noFill/>
              </a:ln>
              <a:solidFill>
                <a:srgbClr val="0F1115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ru-RU" b="1" dirty="0">
              <a:solidFill>
                <a:srgbClr val="0F1115"/>
              </a:solidFill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b="1" i="0" u="none" strike="noStrike" cap="none" normalizeH="0" baseline="0" dirty="0">
              <a:ln>
                <a:noFill/>
              </a:ln>
              <a:solidFill>
                <a:srgbClr val="0F1115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Психологическая/дефектологическая помощь: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доступность кабинетов </a:t>
            </a:r>
            <a:r>
              <a:rPr lang="ru-RU" dirty="0">
                <a:solidFill>
                  <a:srgbClr val="0F1115"/>
                </a:solidFill>
                <a:ea typeface="Times New Roman" pitchFamily="18" charset="0"/>
                <a:cs typeface="Segoe UI" pitchFamily="34" charset="0"/>
              </a:rPr>
              <a:t>специалистов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, работа со страхами и стереотипами всех участников процесса.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2" name="Picture 1" descr="C:\Users\HLK\Desktop\Логотипы, флаги, баннеры\Добро.Центр\Лого новые\Лого ЦИД с фоном круг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2857496"/>
            <a:ext cx="1329508" cy="1285884"/>
          </a:xfrm>
          <a:prstGeom prst="rect">
            <a:avLst/>
          </a:prstGeom>
          <a:noFill/>
        </p:spPr>
      </p:pic>
      <p:pic>
        <p:nvPicPr>
          <p:cNvPr id="6146" name="Picture 2" descr="C:\Users\HLK\Downloads\Лого Слышим сердцем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2571744"/>
            <a:ext cx="1224543" cy="16307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LK\Desktop\Плашка_БПОО_с_ВПТ_Монтажная_область_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8240"/>
            <a:ext cx="9143999" cy="6469760"/>
          </a:xfrm>
          <a:prstGeom prst="rect">
            <a:avLst/>
          </a:prstGeom>
          <a:noFill/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642910" y="933047"/>
            <a:ext cx="785818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Профориентация и трудоустройство: </a:t>
            </a:r>
            <a:r>
              <a:rPr kumimoji="0" lang="ru-RU" b="1" i="0" u="none" strike="noStrike" cap="none" normalizeH="0" baseline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Конечная цель.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Ранняя профориентация: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Совместная работа с медико-социальной экспертизой (МСЭ) по подбору доступных профессий.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Адаптация производственной практики: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Поиск партнеров-работодателей, готовых создать условия на рабочем месте.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Сотрудничество с центрами занятости: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Информирование о квотируемых местах, программах поддержки работодателей.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Навыки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самопрезентации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: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Помощь студенту в грамотном представлении своих компетенций.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LK\Desktop\Плашка_БПОО_с_ВПТ_Монтажная_область_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8240"/>
            <a:ext cx="9143999" cy="6469760"/>
          </a:xfrm>
          <a:prstGeom prst="rect">
            <a:avLst/>
          </a:prstGeom>
          <a:noFill/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28596" y="1142984"/>
            <a:ext cx="8143932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Пошаговый план действий для учреждения СПО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Создать рабочую группу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(администрация, педагог-психолог, социальный педагог, мастер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п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/о, представитель студентов).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Провести аудит доступности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(анкетирование, обследование территории, анализ образовательных программ).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Разработать Паспорт доступности и Дорожную карту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(с четкими сроками и ответственными).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Внести изменения в локальные нормативные акты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(Положение об обучении лиц с ОВЗ,</a:t>
            </a:r>
            <a:r>
              <a:rPr kumimoji="0" lang="ru-RU" b="0" i="0" u="none" strike="noStrike" cap="none" normalizeH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 должностные инструкции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).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Обучить персонал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(педагогов, мастеров, административно-хозяйственный состав).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Начать с малого: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 Адаптировать 1 этаж, 1 аудиторию, 1 программу — и транслировать успешный опыт.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LK\Desktop\Плашка_БПОО_с_ВПТ_Монтажная_область_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8240"/>
            <a:ext cx="9143999" cy="6469760"/>
          </a:xfrm>
          <a:prstGeom prst="rect">
            <a:avLst/>
          </a:prstGeom>
          <a:noFill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928662" y="1142984"/>
            <a:ext cx="707236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Выводы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Доступная среда — это инвестиция в человеческий капитал и в престиж учреждения.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Это системная работа на стыке архитектуры, педагогики, технологии и психологии.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Успех зависит от желания, командной работы и понимания, что мы создаем не «особые условия», а равные возможности для качественного профессионального образования.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LK\Desktop\Плашка_БПОО_с_ВПТ_Монтажная_область_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8240"/>
            <a:ext cx="9143999" cy="6469760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071538" y="1000108"/>
            <a:ext cx="71438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ea typeface="Times New Roman" pitchFamily="18" charset="0"/>
                <a:cs typeface="Segoe UI" pitchFamily="34" charset="0"/>
              </a:rPr>
              <a:t>Спасибо за внимание! Вопросы?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b="1" dirty="0">
              <a:solidFill>
                <a:srgbClr val="0F1115"/>
              </a:solidFill>
              <a:cs typeface="Segoe U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lang="ru-RU" b="1" dirty="0">
                <a:solidFill>
                  <a:srgbClr val="0F1115"/>
                </a:solidFill>
                <a:cs typeface="Segoe UI" pitchFamily="34" charset="0"/>
              </a:rPr>
              <a:t>Контакты: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cs typeface="Segoe UI" pitchFamily="34" charset="0"/>
              </a:rPr>
              <a:t>Завьялова Римма Геннадьевна, с.т.8-961-668-27-93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2285992"/>
            <a:ext cx="2287183" cy="268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/>
          <a:srcRect t="42187" b="20898"/>
          <a:stretch>
            <a:fillRect/>
          </a:stretch>
        </p:blipFill>
        <p:spPr bwMode="auto">
          <a:xfrm>
            <a:off x="4286248" y="2214554"/>
            <a:ext cx="339044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927</Words>
  <Application>Microsoft Office PowerPoint</Application>
  <PresentationFormat>Экран (4:3)</PresentationFormat>
  <Paragraphs>81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Segoe UI</vt:lpstr>
      <vt:lpstr>Symbol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HLK</dc:creator>
  <cp:lastModifiedBy>Преподаватель</cp:lastModifiedBy>
  <cp:revision>44</cp:revision>
  <dcterms:created xsi:type="dcterms:W3CDTF">2025-12-06T23:24:06Z</dcterms:created>
  <dcterms:modified xsi:type="dcterms:W3CDTF">2025-12-08T06:31:09Z</dcterms:modified>
</cp:coreProperties>
</file>